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02" r:id="rId20"/>
    <p:sldId id="275" r:id="rId21"/>
    <p:sldId id="276" r:id="rId22"/>
    <p:sldId id="277" r:id="rId23"/>
    <p:sldId id="278" r:id="rId24"/>
    <p:sldId id="279" r:id="rId25"/>
    <p:sldId id="280" r:id="rId26"/>
    <p:sldId id="303" r:id="rId27"/>
    <p:sldId id="281" r:id="rId28"/>
    <p:sldId id="311" r:id="rId29"/>
    <p:sldId id="282" r:id="rId30"/>
    <p:sldId id="304" r:id="rId31"/>
    <p:sldId id="283" r:id="rId32"/>
    <p:sldId id="284" r:id="rId33"/>
    <p:sldId id="285" r:id="rId34"/>
    <p:sldId id="286" r:id="rId35"/>
    <p:sldId id="287" r:id="rId36"/>
    <p:sldId id="312" r:id="rId37"/>
    <p:sldId id="288" r:id="rId38"/>
    <p:sldId id="289" r:id="rId39"/>
    <p:sldId id="290" r:id="rId40"/>
    <p:sldId id="291" r:id="rId41"/>
    <p:sldId id="305" r:id="rId42"/>
    <p:sldId id="306" r:id="rId43"/>
    <p:sldId id="292" r:id="rId44"/>
    <p:sldId id="293" r:id="rId45"/>
    <p:sldId id="294" r:id="rId46"/>
    <p:sldId id="295" r:id="rId47"/>
    <p:sldId id="307" r:id="rId48"/>
    <p:sldId id="308" r:id="rId49"/>
    <p:sldId id="309" r:id="rId50"/>
    <p:sldId id="296" r:id="rId51"/>
    <p:sldId id="297" r:id="rId52"/>
    <p:sldId id="298" r:id="rId53"/>
    <p:sldId id="299" r:id="rId54"/>
    <p:sldId id="310" r:id="rId55"/>
    <p:sldId id="300" r:id="rId56"/>
    <p:sldId id="301"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50" d="100"/>
          <a:sy n="50" d="100"/>
        </p:scale>
        <p:origin x="-1500" y="-59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8392AC4-051C-43F9-A2A9-2E98E8D7BF2E}" type="datetimeFigureOut">
              <a:rPr lang="en-JM" smtClean="0"/>
              <a:pPr/>
              <a:t>02/03/2019</a:t>
            </a:fld>
            <a:endParaRPr lang="en-JM"/>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JM"/>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C98D23E1-2567-429D-B074-8521D9971FBF}" type="slidenum">
              <a:rPr lang="en-JM" smtClean="0"/>
              <a:pPr/>
              <a:t>‹#›</a:t>
            </a:fld>
            <a:endParaRPr lang="en-JM"/>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 xmlns:p14="http://schemas.microsoft.com/office/powerpoint/2010/main" val="213007440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392AC4-051C-43F9-A2A9-2E98E8D7BF2E}" type="datetimeFigureOut">
              <a:rPr lang="en-JM" smtClean="0"/>
              <a:pPr/>
              <a:t>02/03/2019</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C98D23E1-2567-429D-B074-8521D9971FBF}" type="slidenum">
              <a:rPr lang="en-JM" smtClean="0"/>
              <a:pPr/>
              <a:t>‹#›</a:t>
            </a:fld>
            <a:endParaRPr lang="en-JM"/>
          </a:p>
        </p:txBody>
      </p:sp>
    </p:spTree>
    <p:extLst>
      <p:ext uri="{BB962C8B-B14F-4D97-AF65-F5344CB8AC3E}">
        <p14:creationId xmlns="" xmlns:p14="http://schemas.microsoft.com/office/powerpoint/2010/main" val="1548174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392AC4-051C-43F9-A2A9-2E98E8D7BF2E}" type="datetimeFigureOut">
              <a:rPr lang="en-JM" smtClean="0"/>
              <a:pPr/>
              <a:t>02/03/2019</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C98D23E1-2567-429D-B074-8521D9971FBF}" type="slidenum">
              <a:rPr lang="en-JM" smtClean="0"/>
              <a:pPr/>
              <a:t>‹#›</a:t>
            </a:fld>
            <a:endParaRPr lang="en-JM"/>
          </a:p>
        </p:txBody>
      </p:sp>
    </p:spTree>
    <p:extLst>
      <p:ext uri="{BB962C8B-B14F-4D97-AF65-F5344CB8AC3E}">
        <p14:creationId xmlns="" xmlns:p14="http://schemas.microsoft.com/office/powerpoint/2010/main" val="64881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392AC4-051C-43F9-A2A9-2E98E8D7BF2E}" type="datetimeFigureOut">
              <a:rPr lang="en-JM" smtClean="0"/>
              <a:pPr/>
              <a:t>02/03/2019</a:t>
            </a:fld>
            <a:endParaRPr lang="en-JM"/>
          </a:p>
        </p:txBody>
      </p:sp>
      <p:sp>
        <p:nvSpPr>
          <p:cNvPr id="5" name="Footer Placeholder 4"/>
          <p:cNvSpPr>
            <a:spLocks noGrp="1"/>
          </p:cNvSpPr>
          <p:nvPr>
            <p:ph type="ftr" sz="quarter" idx="11"/>
          </p:nvPr>
        </p:nvSpPr>
        <p:spPr/>
        <p:txBody>
          <a:bodyPr/>
          <a:lstStyle/>
          <a:p>
            <a:endParaRPr lang="en-JM"/>
          </a:p>
        </p:txBody>
      </p:sp>
      <p:sp>
        <p:nvSpPr>
          <p:cNvPr id="6" name="Slide Number Placeholder 5"/>
          <p:cNvSpPr>
            <a:spLocks noGrp="1"/>
          </p:cNvSpPr>
          <p:nvPr>
            <p:ph type="sldNum" sz="quarter" idx="12"/>
          </p:nvPr>
        </p:nvSpPr>
        <p:spPr/>
        <p:txBody>
          <a:bodyPr/>
          <a:lstStyle/>
          <a:p>
            <a:fld id="{C98D23E1-2567-429D-B074-8521D9971FBF}" type="slidenum">
              <a:rPr lang="en-JM" smtClean="0"/>
              <a:pPr/>
              <a:t>‹#›</a:t>
            </a:fld>
            <a:endParaRPr lang="en-JM"/>
          </a:p>
        </p:txBody>
      </p:sp>
    </p:spTree>
    <p:extLst>
      <p:ext uri="{BB962C8B-B14F-4D97-AF65-F5344CB8AC3E}">
        <p14:creationId xmlns="" xmlns:p14="http://schemas.microsoft.com/office/powerpoint/2010/main" val="1437935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D8392AC4-051C-43F9-A2A9-2E98E8D7BF2E}" type="datetimeFigureOut">
              <a:rPr lang="en-JM" smtClean="0"/>
              <a:pPr/>
              <a:t>02/03/2019</a:t>
            </a:fld>
            <a:endParaRPr lang="en-JM"/>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JM"/>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C98D23E1-2567-429D-B074-8521D9971FBF}" type="slidenum">
              <a:rPr lang="en-JM" smtClean="0"/>
              <a:pPr/>
              <a:t>‹#›</a:t>
            </a:fld>
            <a:endParaRPr lang="en-JM"/>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 xmlns:p14="http://schemas.microsoft.com/office/powerpoint/2010/main" val="15265084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8392AC4-051C-43F9-A2A9-2E98E8D7BF2E}" type="datetimeFigureOut">
              <a:rPr lang="en-JM" smtClean="0"/>
              <a:pPr/>
              <a:t>02/03/2019</a:t>
            </a:fld>
            <a:endParaRPr lang="en-JM"/>
          </a:p>
        </p:txBody>
      </p:sp>
      <p:sp>
        <p:nvSpPr>
          <p:cNvPr id="6" name="Footer Placeholder 5"/>
          <p:cNvSpPr>
            <a:spLocks noGrp="1"/>
          </p:cNvSpPr>
          <p:nvPr>
            <p:ph type="ftr" sz="quarter" idx="11"/>
          </p:nvPr>
        </p:nvSpPr>
        <p:spPr/>
        <p:txBody>
          <a:bodyPr/>
          <a:lstStyle/>
          <a:p>
            <a:endParaRPr lang="en-JM"/>
          </a:p>
        </p:txBody>
      </p:sp>
      <p:sp>
        <p:nvSpPr>
          <p:cNvPr id="7" name="Slide Number Placeholder 6"/>
          <p:cNvSpPr>
            <a:spLocks noGrp="1"/>
          </p:cNvSpPr>
          <p:nvPr>
            <p:ph type="sldNum" sz="quarter" idx="12"/>
          </p:nvPr>
        </p:nvSpPr>
        <p:spPr/>
        <p:txBody>
          <a:bodyPr/>
          <a:lstStyle/>
          <a:p>
            <a:fld id="{C98D23E1-2567-429D-B074-8521D9971FBF}" type="slidenum">
              <a:rPr lang="en-JM" smtClean="0"/>
              <a:pPr/>
              <a:t>‹#›</a:t>
            </a:fld>
            <a:endParaRPr lang="en-JM"/>
          </a:p>
        </p:txBody>
      </p:sp>
    </p:spTree>
    <p:extLst>
      <p:ext uri="{BB962C8B-B14F-4D97-AF65-F5344CB8AC3E}">
        <p14:creationId xmlns="" xmlns:p14="http://schemas.microsoft.com/office/powerpoint/2010/main" val="1096316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392AC4-051C-43F9-A2A9-2E98E8D7BF2E}" type="datetimeFigureOut">
              <a:rPr lang="en-JM" smtClean="0"/>
              <a:pPr/>
              <a:t>02/03/2019</a:t>
            </a:fld>
            <a:endParaRPr lang="en-JM"/>
          </a:p>
        </p:txBody>
      </p:sp>
      <p:sp>
        <p:nvSpPr>
          <p:cNvPr id="8" name="Footer Placeholder 7"/>
          <p:cNvSpPr>
            <a:spLocks noGrp="1"/>
          </p:cNvSpPr>
          <p:nvPr>
            <p:ph type="ftr" sz="quarter" idx="11"/>
          </p:nvPr>
        </p:nvSpPr>
        <p:spPr/>
        <p:txBody>
          <a:bodyPr/>
          <a:lstStyle/>
          <a:p>
            <a:endParaRPr lang="en-JM"/>
          </a:p>
        </p:txBody>
      </p:sp>
      <p:sp>
        <p:nvSpPr>
          <p:cNvPr id="9" name="Slide Number Placeholder 8"/>
          <p:cNvSpPr>
            <a:spLocks noGrp="1"/>
          </p:cNvSpPr>
          <p:nvPr>
            <p:ph type="sldNum" sz="quarter" idx="12"/>
          </p:nvPr>
        </p:nvSpPr>
        <p:spPr/>
        <p:txBody>
          <a:bodyPr/>
          <a:lstStyle/>
          <a:p>
            <a:fld id="{C98D23E1-2567-429D-B074-8521D9971FBF}" type="slidenum">
              <a:rPr lang="en-JM" smtClean="0"/>
              <a:pPr/>
              <a:t>‹#›</a:t>
            </a:fld>
            <a:endParaRPr lang="en-JM"/>
          </a:p>
        </p:txBody>
      </p:sp>
    </p:spTree>
    <p:extLst>
      <p:ext uri="{BB962C8B-B14F-4D97-AF65-F5344CB8AC3E}">
        <p14:creationId xmlns="" xmlns:p14="http://schemas.microsoft.com/office/powerpoint/2010/main" val="2114913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8392AC4-051C-43F9-A2A9-2E98E8D7BF2E}" type="datetimeFigureOut">
              <a:rPr lang="en-JM" smtClean="0"/>
              <a:pPr/>
              <a:t>02/03/2019</a:t>
            </a:fld>
            <a:endParaRPr lang="en-JM"/>
          </a:p>
        </p:txBody>
      </p:sp>
      <p:sp>
        <p:nvSpPr>
          <p:cNvPr id="4" name="Footer Placeholder 3"/>
          <p:cNvSpPr>
            <a:spLocks noGrp="1"/>
          </p:cNvSpPr>
          <p:nvPr>
            <p:ph type="ftr" sz="quarter" idx="11"/>
          </p:nvPr>
        </p:nvSpPr>
        <p:spPr/>
        <p:txBody>
          <a:bodyPr/>
          <a:lstStyle/>
          <a:p>
            <a:endParaRPr lang="en-JM"/>
          </a:p>
        </p:txBody>
      </p:sp>
      <p:sp>
        <p:nvSpPr>
          <p:cNvPr id="5" name="Slide Number Placeholder 4"/>
          <p:cNvSpPr>
            <a:spLocks noGrp="1"/>
          </p:cNvSpPr>
          <p:nvPr>
            <p:ph type="sldNum" sz="quarter" idx="12"/>
          </p:nvPr>
        </p:nvSpPr>
        <p:spPr/>
        <p:txBody>
          <a:bodyPr/>
          <a:lstStyle/>
          <a:p>
            <a:fld id="{C98D23E1-2567-429D-B074-8521D9971FBF}" type="slidenum">
              <a:rPr lang="en-JM" smtClean="0"/>
              <a:pPr/>
              <a:t>‹#›</a:t>
            </a:fld>
            <a:endParaRPr lang="en-JM"/>
          </a:p>
        </p:txBody>
      </p:sp>
    </p:spTree>
    <p:extLst>
      <p:ext uri="{BB962C8B-B14F-4D97-AF65-F5344CB8AC3E}">
        <p14:creationId xmlns="" xmlns:p14="http://schemas.microsoft.com/office/powerpoint/2010/main" val="3251224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392AC4-051C-43F9-A2A9-2E98E8D7BF2E}" type="datetimeFigureOut">
              <a:rPr lang="en-JM" smtClean="0"/>
              <a:pPr/>
              <a:t>02/03/2019</a:t>
            </a:fld>
            <a:endParaRPr lang="en-JM"/>
          </a:p>
        </p:txBody>
      </p:sp>
      <p:sp>
        <p:nvSpPr>
          <p:cNvPr id="3" name="Footer Placeholder 2"/>
          <p:cNvSpPr>
            <a:spLocks noGrp="1"/>
          </p:cNvSpPr>
          <p:nvPr>
            <p:ph type="ftr" sz="quarter" idx="11"/>
          </p:nvPr>
        </p:nvSpPr>
        <p:spPr/>
        <p:txBody>
          <a:bodyPr/>
          <a:lstStyle/>
          <a:p>
            <a:endParaRPr lang="en-JM"/>
          </a:p>
        </p:txBody>
      </p:sp>
      <p:sp>
        <p:nvSpPr>
          <p:cNvPr id="4" name="Slide Number Placeholder 3"/>
          <p:cNvSpPr>
            <a:spLocks noGrp="1"/>
          </p:cNvSpPr>
          <p:nvPr>
            <p:ph type="sldNum" sz="quarter" idx="12"/>
          </p:nvPr>
        </p:nvSpPr>
        <p:spPr/>
        <p:txBody>
          <a:bodyPr/>
          <a:lstStyle/>
          <a:p>
            <a:fld id="{C98D23E1-2567-429D-B074-8521D9971FBF}" type="slidenum">
              <a:rPr lang="en-JM" smtClean="0"/>
              <a:pPr/>
              <a:t>‹#›</a:t>
            </a:fld>
            <a:endParaRPr lang="en-JM"/>
          </a:p>
        </p:txBody>
      </p:sp>
    </p:spTree>
    <p:extLst>
      <p:ext uri="{BB962C8B-B14F-4D97-AF65-F5344CB8AC3E}">
        <p14:creationId xmlns="" xmlns:p14="http://schemas.microsoft.com/office/powerpoint/2010/main" val="1879414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8392AC4-051C-43F9-A2A9-2E98E8D7BF2E}" type="datetimeFigureOut">
              <a:rPr lang="en-JM" smtClean="0"/>
              <a:pPr/>
              <a:t>02/03/2019</a:t>
            </a:fld>
            <a:endParaRPr lang="en-JM"/>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JM"/>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98D23E1-2567-429D-B074-8521D9971FBF}" type="slidenum">
              <a:rPr lang="en-JM" smtClean="0"/>
              <a:pPr/>
              <a:t>‹#›</a:t>
            </a:fld>
            <a:endParaRPr lang="en-JM"/>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 xmlns:p14="http://schemas.microsoft.com/office/powerpoint/2010/main" val="1287691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8392AC4-051C-43F9-A2A9-2E98E8D7BF2E}" type="datetimeFigureOut">
              <a:rPr lang="en-JM" smtClean="0"/>
              <a:pPr/>
              <a:t>02/03/2019</a:t>
            </a:fld>
            <a:endParaRPr lang="en-JM"/>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JM"/>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C98D23E1-2567-429D-B074-8521D9971FBF}" type="slidenum">
              <a:rPr lang="en-JM" smtClean="0"/>
              <a:pPr/>
              <a:t>‹#›</a:t>
            </a:fld>
            <a:endParaRPr lang="en-JM"/>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 xmlns:p14="http://schemas.microsoft.com/office/powerpoint/2010/main" val="3723601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D8392AC4-051C-43F9-A2A9-2E98E8D7BF2E}" type="datetimeFigureOut">
              <a:rPr lang="en-JM" smtClean="0"/>
              <a:pPr/>
              <a:t>02/03/2019</a:t>
            </a:fld>
            <a:endParaRPr lang="en-JM"/>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JM"/>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C98D23E1-2567-429D-B074-8521D9971FBF}" type="slidenum">
              <a:rPr lang="en-JM" smtClean="0"/>
              <a:pPr/>
              <a:t>‹#›</a:t>
            </a:fld>
            <a:endParaRPr lang="en-JM"/>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 xmlns:p14="http://schemas.microsoft.com/office/powerpoint/2010/main" val="33668904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manda Knox and Raffaele Sollecito through the looking ..."/>
          <p:cNvPicPr>
            <a:picLocks noChangeAspect="1"/>
          </p:cNvPicPr>
          <p:nvPr/>
        </p:nvPicPr>
        <p:blipFill>
          <a:blip r:embed="rId2" cstate="print">
            <a:extLst>
              <a:ext uri="{BEBA8EAE-BF5A-486C-A8C5-ECC9F3942E4B}">
                <a14:imgProps xmlns="" xmlns:a14="http://schemas.microsoft.com/office/drawing/2010/main">
                  <a14:imgLayer r:embed="rId3">
                    <a14:imgEffect>
                      <a14:sharpenSoften amount="-50000"/>
                    </a14:imgEffect>
                  </a14:imgLayer>
                </a14:imgProps>
              </a:ext>
              <a:ext uri="{28A0092B-C50C-407E-A947-70E740481C1C}">
                <a14:useLocalDpi xmlns="" xmlns:a14="http://schemas.microsoft.com/office/drawing/2010/main" val="0"/>
              </a:ext>
            </a:extLst>
          </a:blip>
          <a:stretch>
            <a:fillRect/>
          </a:stretch>
        </p:blipFill>
        <p:spPr>
          <a:xfrm>
            <a:off x="1915129" y="1261110"/>
            <a:ext cx="8361228" cy="4317340"/>
          </a:xfrm>
          <a:prstGeom prst="rect">
            <a:avLst/>
          </a:prstGeom>
          <a:effectLst>
            <a:outerShdw blurRad="50800" dist="50800" dir="5400000" algn="ctr" rotWithShape="0">
              <a:srgbClr val="000000">
                <a:alpha val="4000"/>
              </a:srgbClr>
            </a:outerShdw>
          </a:effectLst>
        </p:spPr>
      </p:pic>
      <p:sp>
        <p:nvSpPr>
          <p:cNvPr id="2" name="Title 1"/>
          <p:cNvSpPr>
            <a:spLocks noGrp="1"/>
          </p:cNvSpPr>
          <p:nvPr>
            <p:ph type="ctrTitle"/>
          </p:nvPr>
        </p:nvSpPr>
        <p:spPr/>
        <p:txBody>
          <a:bodyPr/>
          <a:lstStyle/>
          <a:p>
            <a:r>
              <a:rPr lang="en-JM" dirty="0" smtClean="0">
                <a:solidFill>
                  <a:schemeClr val="bg1"/>
                </a:solidFill>
              </a:rPr>
              <a:t>The DNA Evidence Act, 2016</a:t>
            </a:r>
            <a:endParaRPr lang="en-JM" dirty="0">
              <a:solidFill>
                <a:schemeClr val="bg1"/>
              </a:solidFill>
            </a:endParaRPr>
          </a:p>
        </p:txBody>
      </p:sp>
      <p:sp>
        <p:nvSpPr>
          <p:cNvPr id="3" name="Subtitle 2"/>
          <p:cNvSpPr>
            <a:spLocks noGrp="1"/>
          </p:cNvSpPr>
          <p:nvPr>
            <p:ph type="subTitle" idx="1"/>
          </p:nvPr>
        </p:nvSpPr>
        <p:spPr/>
        <p:txBody>
          <a:bodyPr/>
          <a:lstStyle/>
          <a:p>
            <a:r>
              <a:rPr lang="en-JM" b="1" dirty="0" smtClean="0">
                <a:solidFill>
                  <a:schemeClr val="bg1"/>
                </a:solidFill>
              </a:rPr>
              <a:t>AN OVERVIEW</a:t>
            </a:r>
          </a:p>
          <a:p>
            <a:r>
              <a:rPr lang="en-JM" b="1" dirty="0" smtClean="0">
                <a:solidFill>
                  <a:schemeClr val="bg1"/>
                </a:solidFill>
              </a:rPr>
              <a:t>Justice Jennifer Straw </a:t>
            </a:r>
            <a:endParaRPr lang="en-JM" b="1" dirty="0">
              <a:solidFill>
                <a:schemeClr val="bg1"/>
              </a:solidFill>
            </a:endParaRPr>
          </a:p>
        </p:txBody>
      </p:sp>
    </p:spTree>
    <p:extLst>
      <p:ext uri="{BB962C8B-B14F-4D97-AF65-F5344CB8AC3E}">
        <p14:creationId xmlns="" xmlns:p14="http://schemas.microsoft.com/office/powerpoint/2010/main" val="3724377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THE IDENTIFICATION DIVISION</a:t>
            </a:r>
            <a:endParaRPr lang="en-JM" dirty="0"/>
          </a:p>
        </p:txBody>
      </p:sp>
      <p:sp>
        <p:nvSpPr>
          <p:cNvPr id="3" name="Content Placeholder 2"/>
          <p:cNvSpPr>
            <a:spLocks noGrp="1"/>
          </p:cNvSpPr>
          <p:nvPr>
            <p:ph idx="1"/>
          </p:nvPr>
        </p:nvSpPr>
        <p:spPr>
          <a:xfrm>
            <a:off x="1371600" y="1600200"/>
            <a:ext cx="9601200" cy="4267200"/>
          </a:xfrm>
        </p:spPr>
        <p:txBody>
          <a:bodyPr>
            <a:normAutofit/>
          </a:bodyPr>
          <a:lstStyle/>
          <a:p>
            <a:r>
              <a:rPr lang="en-JM" sz="2400" dirty="0" smtClean="0"/>
              <a:t>The identification division </a:t>
            </a:r>
            <a:r>
              <a:rPr lang="en-JM" sz="2400" dirty="0"/>
              <a:t>c</a:t>
            </a:r>
            <a:r>
              <a:rPr lang="en-JM" sz="2400" dirty="0" smtClean="0"/>
              <a:t>ontains </a:t>
            </a:r>
            <a:r>
              <a:rPr lang="en-JM" sz="2400" dirty="0"/>
              <a:t>DNA profiles, </a:t>
            </a:r>
            <a:r>
              <a:rPr lang="en-JM" sz="2400" dirty="0" smtClean="0"/>
              <a:t>registrable </a:t>
            </a:r>
            <a:r>
              <a:rPr lang="en-JM" sz="2400" dirty="0"/>
              <a:t>particulars </a:t>
            </a:r>
            <a:r>
              <a:rPr lang="en-JM" sz="2400" dirty="0" smtClean="0"/>
              <a:t>and other </a:t>
            </a:r>
            <a:r>
              <a:rPr lang="en-JM" sz="2400" dirty="0"/>
              <a:t>information that may be used to identify the person from whose biological material </a:t>
            </a:r>
            <a:r>
              <a:rPr lang="en-JM" sz="2400" dirty="0" smtClean="0"/>
              <a:t>each DNA profile was </a:t>
            </a:r>
            <a:r>
              <a:rPr lang="en-JM" sz="2400" dirty="0"/>
              <a:t>generated or the blood relatives of those </a:t>
            </a:r>
            <a:r>
              <a:rPr lang="en-JM" sz="2400" dirty="0" smtClean="0"/>
              <a:t>persons. </a:t>
            </a:r>
            <a:r>
              <a:rPr lang="en-JM" sz="2400" i="1" dirty="0" smtClean="0"/>
              <a:t>– section 8(3) </a:t>
            </a:r>
          </a:p>
          <a:p>
            <a:r>
              <a:rPr lang="en-JM" sz="2400" dirty="0" smtClean="0"/>
              <a:t>There is currently only one index in this division, but the Minister may prescribe </a:t>
            </a:r>
            <a:r>
              <a:rPr lang="en-JM" sz="2400" dirty="0" smtClean="0"/>
              <a:t>others- </a:t>
            </a:r>
            <a:endParaRPr lang="en-JM" sz="2400" dirty="0" smtClean="0"/>
          </a:p>
          <a:p>
            <a:pPr marL="457200" indent="-457200">
              <a:buFont typeface="+mj-lt"/>
              <a:buAutoNum type="arabicParenR"/>
            </a:pPr>
            <a:r>
              <a:rPr lang="en-JM" sz="2400" b="1" i="1" dirty="0" smtClean="0"/>
              <a:t>The missing and unknown persons index   - </a:t>
            </a:r>
            <a:r>
              <a:rPr lang="en-JM" sz="2400" dirty="0" smtClean="0"/>
              <a:t> </a:t>
            </a:r>
            <a:r>
              <a:rPr lang="en-JM" sz="2400" dirty="0"/>
              <a:t>contains DNA profiles created from samples taken from missing persons or blood relatives of missing </a:t>
            </a:r>
            <a:r>
              <a:rPr lang="en-JM" sz="2400" dirty="0" smtClean="0"/>
              <a:t>persons to associate that DNA profile with missing persons, </a:t>
            </a:r>
            <a:r>
              <a:rPr lang="en-JM" sz="2400" dirty="0"/>
              <a:t>unknown persons and unknown deceased persons. </a:t>
            </a:r>
            <a:r>
              <a:rPr lang="en-JM" sz="2400" i="1" dirty="0"/>
              <a:t>– section 8(3</a:t>
            </a:r>
            <a:r>
              <a:rPr lang="en-JM" sz="2400" i="1" dirty="0" smtClean="0"/>
              <a:t>)(a) </a:t>
            </a:r>
            <a:endParaRPr lang="en-JM" sz="2400" i="1" dirty="0"/>
          </a:p>
          <a:p>
            <a:endParaRPr lang="en-JM" dirty="0"/>
          </a:p>
        </p:txBody>
      </p:sp>
    </p:spTree>
    <p:extLst>
      <p:ext uri="{BB962C8B-B14F-4D97-AF65-F5344CB8AC3E}">
        <p14:creationId xmlns="" xmlns:p14="http://schemas.microsoft.com/office/powerpoint/2010/main" val="15396449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KEY DEFINITIONS </a:t>
            </a:r>
            <a:endParaRPr lang="en-JM" dirty="0"/>
          </a:p>
        </p:txBody>
      </p:sp>
      <p:sp>
        <p:nvSpPr>
          <p:cNvPr id="3" name="Content Placeholder 2"/>
          <p:cNvSpPr>
            <a:spLocks noGrp="1"/>
          </p:cNvSpPr>
          <p:nvPr>
            <p:ph idx="1"/>
          </p:nvPr>
        </p:nvSpPr>
        <p:spPr>
          <a:xfrm>
            <a:off x="1371600" y="1714500"/>
            <a:ext cx="9601200" cy="4800600"/>
          </a:xfrm>
        </p:spPr>
        <p:txBody>
          <a:bodyPr>
            <a:normAutofit fontScale="92500"/>
          </a:bodyPr>
          <a:lstStyle/>
          <a:p>
            <a:r>
              <a:rPr lang="en-JM" sz="2400" dirty="0"/>
              <a:t>“</a:t>
            </a:r>
            <a:r>
              <a:rPr lang="en-JM" sz="2400" b="1" dirty="0"/>
              <a:t>sample</a:t>
            </a:r>
            <a:r>
              <a:rPr lang="en-JM" sz="2400" dirty="0"/>
              <a:t>” – means a sample of DNA material taken from a person, or caused to be taken from a person, under this Act, a bodily </a:t>
            </a:r>
            <a:r>
              <a:rPr lang="en-JM" sz="2400" dirty="0" smtClean="0"/>
              <a:t>sample, a crime scene sample and a sample taken, or caused to be taken from the clothing or other belongings of the person or from things reasonably believed to belong to, or to have been used by, the person or with which the person is reasonably believed to have been in contact. </a:t>
            </a:r>
          </a:p>
          <a:p>
            <a:r>
              <a:rPr lang="en-JM" sz="2400" dirty="0" smtClean="0"/>
              <a:t>“</a:t>
            </a:r>
            <a:r>
              <a:rPr lang="en-JM" sz="2400" b="1" dirty="0" smtClean="0"/>
              <a:t>DNA profile</a:t>
            </a:r>
            <a:r>
              <a:rPr lang="en-JM" sz="2400" dirty="0" smtClean="0"/>
              <a:t>” – in relation to a person, means information comprising a set of identification characteristics of the non-coding part of DNA derived from an examination and analysis of a sample of biological material that is clearly identifiable as relating to the person and that is capable of comparison with similar information derived from an examination and analysis of another sample of biological material for the purpose of determining whether or not that other sample could relate to that person. </a:t>
            </a:r>
            <a:endParaRPr lang="en-JM" sz="2400" dirty="0"/>
          </a:p>
          <a:p>
            <a:endParaRPr lang="en-JM" dirty="0"/>
          </a:p>
        </p:txBody>
      </p:sp>
    </p:spTree>
    <p:extLst>
      <p:ext uri="{BB962C8B-B14F-4D97-AF65-F5344CB8AC3E}">
        <p14:creationId xmlns="" xmlns:p14="http://schemas.microsoft.com/office/powerpoint/2010/main" val="29784647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KEY DEFINITIONS </a:t>
            </a:r>
            <a:r>
              <a:rPr lang="en-JM" dirty="0" smtClean="0"/>
              <a:t>CONT’D</a:t>
            </a:r>
            <a:endParaRPr lang="en-JM" dirty="0"/>
          </a:p>
        </p:txBody>
      </p:sp>
      <p:sp>
        <p:nvSpPr>
          <p:cNvPr id="3" name="Content Placeholder 2"/>
          <p:cNvSpPr>
            <a:spLocks noGrp="1"/>
          </p:cNvSpPr>
          <p:nvPr>
            <p:ph idx="1"/>
          </p:nvPr>
        </p:nvSpPr>
        <p:spPr>
          <a:xfrm>
            <a:off x="1371600" y="1847850"/>
            <a:ext cx="9601200" cy="4019550"/>
          </a:xfrm>
        </p:spPr>
        <p:txBody>
          <a:bodyPr>
            <a:normAutofit/>
          </a:bodyPr>
          <a:lstStyle/>
          <a:p>
            <a:r>
              <a:rPr lang="en-JM" sz="2800" dirty="0" smtClean="0"/>
              <a:t>“</a:t>
            </a:r>
            <a:r>
              <a:rPr lang="en-JM" sz="2800" b="1" dirty="0" smtClean="0"/>
              <a:t>registrable particulars</a:t>
            </a:r>
            <a:r>
              <a:rPr lang="en-JM" sz="2800" dirty="0" smtClean="0"/>
              <a:t>” – in relation to a person, means the name, description, age, sex, dental records or photograph of, or document relating to, the person and any other particulars that may be relevant or useful in the identification of that person</a:t>
            </a:r>
          </a:p>
          <a:p>
            <a:pPr marL="0" indent="0">
              <a:buNone/>
            </a:pPr>
            <a:endParaRPr lang="en-JM" sz="2800" dirty="0" smtClean="0"/>
          </a:p>
          <a:p>
            <a:r>
              <a:rPr lang="en-JM" sz="2800" dirty="0" smtClean="0"/>
              <a:t>“</a:t>
            </a:r>
            <a:r>
              <a:rPr lang="en-JM" sz="2800" b="1" dirty="0" smtClean="0"/>
              <a:t>relevant offence</a:t>
            </a:r>
            <a:r>
              <a:rPr lang="en-JM" sz="2800" dirty="0" smtClean="0"/>
              <a:t>” -  means an offence punishable by a term of imprisonment </a:t>
            </a:r>
            <a:endParaRPr lang="en-JM" sz="2800" dirty="0"/>
          </a:p>
        </p:txBody>
      </p:sp>
    </p:spTree>
    <p:extLst>
      <p:ext uri="{BB962C8B-B14F-4D97-AF65-F5344CB8AC3E}">
        <p14:creationId xmlns="" xmlns:p14="http://schemas.microsoft.com/office/powerpoint/2010/main" val="3250880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APPLICATION OF THE ACT</a:t>
            </a:r>
            <a:endParaRPr lang="en-JM" dirty="0"/>
          </a:p>
        </p:txBody>
      </p:sp>
      <p:sp>
        <p:nvSpPr>
          <p:cNvPr id="3" name="Content Placeholder 2"/>
          <p:cNvSpPr>
            <a:spLocks noGrp="1"/>
          </p:cNvSpPr>
          <p:nvPr>
            <p:ph idx="1"/>
          </p:nvPr>
        </p:nvSpPr>
        <p:spPr>
          <a:xfrm>
            <a:off x="1371600" y="1752600"/>
            <a:ext cx="9601200" cy="4114800"/>
          </a:xfrm>
        </p:spPr>
        <p:txBody>
          <a:bodyPr>
            <a:normAutofit/>
          </a:bodyPr>
          <a:lstStyle/>
          <a:p>
            <a:r>
              <a:rPr lang="en-JM" sz="2800" dirty="0" smtClean="0"/>
              <a:t>The Act applies to – </a:t>
            </a:r>
          </a:p>
          <a:p>
            <a:pPr marL="0" indent="0">
              <a:buNone/>
            </a:pPr>
            <a:r>
              <a:rPr lang="en-JM" dirty="0" smtClean="0"/>
              <a:t>	</a:t>
            </a:r>
            <a:r>
              <a:rPr lang="en-JM" sz="2400" dirty="0" smtClean="0"/>
              <a:t>relevant offences committed, or believed to have been committed, 	before, on or after the commencement date ( 1</a:t>
            </a:r>
            <a:r>
              <a:rPr lang="en-JM" sz="2400" baseline="30000" dirty="0" smtClean="0"/>
              <a:t>st</a:t>
            </a:r>
            <a:r>
              <a:rPr lang="en-JM" sz="2400" dirty="0" smtClean="0"/>
              <a:t> of March 2016) 	– </a:t>
            </a:r>
            <a:r>
              <a:rPr lang="en-JM" sz="2400" i="1" dirty="0" smtClean="0"/>
              <a:t>section 3(1) </a:t>
            </a:r>
          </a:p>
          <a:p>
            <a:pPr marL="0" indent="0">
              <a:buNone/>
            </a:pPr>
            <a:endParaRPr lang="en-JM" dirty="0" smtClean="0"/>
          </a:p>
          <a:p>
            <a:r>
              <a:rPr lang="en-JM" sz="2800" dirty="0" smtClean="0"/>
              <a:t>The Act does not apply to the taking of a finger print under the </a:t>
            </a:r>
            <a:r>
              <a:rPr lang="en-JM" sz="2800" b="1" dirty="0" smtClean="0"/>
              <a:t>Finger Prints Act </a:t>
            </a:r>
            <a:r>
              <a:rPr lang="en-JM" sz="2800" dirty="0"/>
              <a:t>– </a:t>
            </a:r>
            <a:r>
              <a:rPr lang="en-JM" sz="2800" i="1" dirty="0"/>
              <a:t>section </a:t>
            </a:r>
            <a:r>
              <a:rPr lang="en-JM" sz="2800" i="1" dirty="0" smtClean="0"/>
              <a:t>3(2) </a:t>
            </a:r>
            <a:endParaRPr lang="en-JM" sz="2800" i="1" dirty="0"/>
          </a:p>
          <a:p>
            <a:pPr marL="0" indent="0">
              <a:buNone/>
            </a:pPr>
            <a:endParaRPr lang="en-JM" dirty="0"/>
          </a:p>
        </p:txBody>
      </p:sp>
    </p:spTree>
    <p:extLst>
      <p:ext uri="{BB962C8B-B14F-4D97-AF65-F5344CB8AC3E}">
        <p14:creationId xmlns="" xmlns:p14="http://schemas.microsoft.com/office/powerpoint/2010/main" val="25326541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JM" dirty="0"/>
              <a:t>APPLICATION OF THE </a:t>
            </a:r>
            <a:r>
              <a:rPr lang="en-JM" dirty="0" smtClean="0"/>
              <a:t>ACT CONT’D</a:t>
            </a:r>
            <a:br>
              <a:rPr lang="en-JM" dirty="0" smtClean="0"/>
            </a:br>
            <a:r>
              <a:rPr lang="en-JM" dirty="0" smtClean="0"/>
              <a:t/>
            </a:r>
            <a:br>
              <a:rPr lang="en-JM" dirty="0" smtClean="0"/>
            </a:br>
            <a:r>
              <a:rPr lang="en-JM" dirty="0" smtClean="0"/>
              <a:t/>
            </a:r>
            <a:br>
              <a:rPr lang="en-JM" dirty="0" smtClean="0"/>
            </a:br>
            <a:endParaRPr lang="en-JM" dirty="0"/>
          </a:p>
        </p:txBody>
      </p:sp>
      <p:sp>
        <p:nvSpPr>
          <p:cNvPr id="3" name="Content Placeholder 2"/>
          <p:cNvSpPr>
            <a:spLocks noGrp="1"/>
          </p:cNvSpPr>
          <p:nvPr>
            <p:ph idx="1"/>
          </p:nvPr>
        </p:nvSpPr>
        <p:spPr>
          <a:xfrm>
            <a:off x="1085850" y="1581150"/>
            <a:ext cx="10306050" cy="4724400"/>
          </a:xfrm>
        </p:spPr>
        <p:txBody>
          <a:bodyPr>
            <a:normAutofit fontScale="92500" lnSpcReduction="10000"/>
          </a:bodyPr>
          <a:lstStyle/>
          <a:p>
            <a:pPr marL="0" indent="0">
              <a:buNone/>
            </a:pPr>
            <a:r>
              <a:rPr lang="en-JM" sz="2400" dirty="0"/>
              <a:t>The Act does not affect the operation of any other statute which relates to –</a:t>
            </a:r>
          </a:p>
          <a:p>
            <a:r>
              <a:rPr lang="en-JM" sz="2400" dirty="0"/>
              <a:t>A requirement for bodily samples to be provided;</a:t>
            </a:r>
          </a:p>
          <a:p>
            <a:r>
              <a:rPr lang="en-JM" sz="2400" dirty="0"/>
              <a:t>any power being exercised by any authorizing officer under that statute; or </a:t>
            </a:r>
          </a:p>
          <a:p>
            <a:r>
              <a:rPr lang="en-JM" sz="2400" dirty="0"/>
              <a:t>The performance of functions of any person under that statute. – </a:t>
            </a:r>
            <a:r>
              <a:rPr lang="en-JM" sz="2400" i="1" dirty="0"/>
              <a:t>section </a:t>
            </a:r>
            <a:r>
              <a:rPr lang="en-JM" sz="2400" i="1" dirty="0" smtClean="0"/>
              <a:t>3(3) </a:t>
            </a:r>
            <a:endParaRPr lang="en-JM" sz="2400" i="1" dirty="0"/>
          </a:p>
          <a:p>
            <a:pPr marL="0" indent="0">
              <a:buNone/>
            </a:pPr>
            <a:r>
              <a:rPr lang="en-JM" sz="2400" dirty="0"/>
              <a:t/>
            </a:r>
            <a:br>
              <a:rPr lang="en-JM" sz="2400" dirty="0"/>
            </a:br>
            <a:r>
              <a:rPr lang="en-JM" sz="2400" dirty="0" smtClean="0"/>
              <a:t>The DNA </a:t>
            </a:r>
            <a:r>
              <a:rPr lang="en-JM" sz="2400" dirty="0"/>
              <a:t>profile generated under any other statute is not the be entered </a:t>
            </a:r>
            <a:r>
              <a:rPr lang="en-JM" sz="2400" dirty="0" smtClean="0"/>
              <a:t>into the National DNA Register unless </a:t>
            </a:r>
            <a:r>
              <a:rPr lang="en-JM" sz="2400" dirty="0"/>
              <a:t>this Act provides. </a:t>
            </a:r>
            <a:r>
              <a:rPr lang="en-JM" sz="2400" dirty="0" smtClean="0"/>
              <a:t>However, it </a:t>
            </a:r>
            <a:r>
              <a:rPr lang="en-JM" sz="2400" dirty="0"/>
              <a:t>can be entered into the crime scene </a:t>
            </a:r>
            <a:r>
              <a:rPr lang="en-JM" sz="2400" dirty="0" smtClean="0"/>
              <a:t>index. </a:t>
            </a:r>
            <a:r>
              <a:rPr lang="en-JM" sz="2400" dirty="0"/>
              <a:t>– </a:t>
            </a:r>
            <a:r>
              <a:rPr lang="en-JM" sz="2400" i="1" dirty="0"/>
              <a:t>section </a:t>
            </a:r>
            <a:r>
              <a:rPr lang="en-JM" sz="2400" i="1" dirty="0" smtClean="0"/>
              <a:t>3(4) </a:t>
            </a:r>
            <a:endParaRPr lang="en-JM" sz="2400" i="1" dirty="0"/>
          </a:p>
          <a:p>
            <a:pPr marL="0" indent="0">
              <a:buNone/>
            </a:pPr>
            <a:r>
              <a:rPr lang="en-JM" sz="2400" b="1" u="sng" dirty="0" smtClean="0"/>
              <a:t>Transitional provision </a:t>
            </a:r>
            <a:r>
              <a:rPr lang="en-JM" sz="2400" b="1" dirty="0" smtClean="0"/>
              <a:t>-</a:t>
            </a:r>
            <a:r>
              <a:rPr lang="en-JM" sz="2400" b="1" dirty="0"/>
              <a:t> </a:t>
            </a:r>
            <a:r>
              <a:rPr lang="en-JM" sz="2400" dirty="0" smtClean="0"/>
              <a:t>The Act provides that samples </a:t>
            </a:r>
            <a:r>
              <a:rPr lang="en-JM" sz="2400" dirty="0"/>
              <a:t>taken, DNA profiles generated from samples, registrable particulars and other information obtained from or in relation to the samples before the commencement </a:t>
            </a:r>
            <a:r>
              <a:rPr lang="en-JM" sz="2400" dirty="0" smtClean="0"/>
              <a:t>date (March 1</a:t>
            </a:r>
            <a:r>
              <a:rPr lang="en-JM" sz="2400" baseline="30000" dirty="0" smtClean="0"/>
              <a:t>st</a:t>
            </a:r>
            <a:r>
              <a:rPr lang="en-JM" sz="2400" dirty="0" smtClean="0"/>
              <a:t> 2016) </a:t>
            </a:r>
            <a:r>
              <a:rPr lang="en-JM" sz="2400" dirty="0"/>
              <a:t>are deemed valid, may be included in the National DNA Register and used in accordance with the Act. </a:t>
            </a:r>
            <a:r>
              <a:rPr lang="en-JM" sz="2400" i="1" dirty="0" smtClean="0"/>
              <a:t>– section 71 </a:t>
            </a:r>
            <a:endParaRPr lang="en-JM" sz="2400" i="1" dirty="0"/>
          </a:p>
          <a:p>
            <a:pPr marL="0" indent="0">
              <a:buNone/>
            </a:pPr>
            <a:endParaRPr lang="en-JM" dirty="0" smtClean="0"/>
          </a:p>
          <a:p>
            <a:pPr marL="0" indent="0">
              <a:buNone/>
            </a:pPr>
            <a:endParaRPr lang="en-JM" dirty="0"/>
          </a:p>
        </p:txBody>
      </p:sp>
    </p:spTree>
    <p:extLst>
      <p:ext uri="{BB962C8B-B14F-4D97-AF65-F5344CB8AC3E}">
        <p14:creationId xmlns="" xmlns:p14="http://schemas.microsoft.com/office/powerpoint/2010/main" val="6966040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CATEGORIES OF PERSONS</a:t>
            </a:r>
            <a:endParaRPr lang="en-JM" dirty="0"/>
          </a:p>
        </p:txBody>
      </p:sp>
      <p:sp>
        <p:nvSpPr>
          <p:cNvPr id="3" name="Content Placeholder 2"/>
          <p:cNvSpPr>
            <a:spLocks noGrp="1"/>
          </p:cNvSpPr>
          <p:nvPr>
            <p:ph idx="1"/>
          </p:nvPr>
        </p:nvSpPr>
        <p:spPr>
          <a:xfrm>
            <a:off x="1371600" y="1632857"/>
            <a:ext cx="9601200" cy="4234543"/>
          </a:xfrm>
        </p:spPr>
        <p:txBody>
          <a:bodyPr>
            <a:normAutofit fontScale="92500" lnSpcReduction="20000"/>
          </a:bodyPr>
          <a:lstStyle/>
          <a:p>
            <a:pPr marL="0" indent="0">
              <a:buNone/>
            </a:pPr>
            <a:r>
              <a:rPr lang="en-JM" sz="2400" dirty="0"/>
              <a:t>The Act identifies several categories of </a:t>
            </a:r>
            <a:r>
              <a:rPr lang="en-JM" sz="2400" dirty="0" smtClean="0"/>
              <a:t>persons </a:t>
            </a:r>
            <a:r>
              <a:rPr lang="en-JM" sz="2400" dirty="0"/>
              <a:t>from who DNA samples may be taken and in so doing the Act differentiates between an </a:t>
            </a:r>
            <a:r>
              <a:rPr lang="en-JM" sz="2400" dirty="0" smtClean="0"/>
              <a:t>adult and a </a:t>
            </a:r>
            <a:r>
              <a:rPr lang="en-JM" sz="2400" dirty="0"/>
              <a:t>child </a:t>
            </a:r>
            <a:r>
              <a:rPr lang="en-JM" sz="2400" dirty="0" smtClean="0"/>
              <a:t>(person under age of 18 years, and in some case also differentiates between </a:t>
            </a:r>
            <a:r>
              <a:rPr lang="en-JM" sz="2400" dirty="0" smtClean="0"/>
              <a:t> child under </a:t>
            </a:r>
            <a:r>
              <a:rPr lang="en-JM" sz="2400" dirty="0" smtClean="0"/>
              <a:t>16 years) and a protected person. </a:t>
            </a:r>
          </a:p>
          <a:p>
            <a:r>
              <a:rPr lang="en-JM" dirty="0" smtClean="0"/>
              <a:t>“</a:t>
            </a:r>
            <a:r>
              <a:rPr lang="en-JM" b="1" dirty="0" smtClean="0"/>
              <a:t>adult</a:t>
            </a:r>
            <a:r>
              <a:rPr lang="en-JM" dirty="0"/>
              <a:t>” – means a person who has attained the age of 18 years </a:t>
            </a:r>
          </a:p>
          <a:p>
            <a:r>
              <a:rPr lang="en-JM" dirty="0"/>
              <a:t>“</a:t>
            </a:r>
            <a:r>
              <a:rPr lang="en-JM" b="1" dirty="0"/>
              <a:t>child</a:t>
            </a:r>
            <a:r>
              <a:rPr lang="en-JM" dirty="0"/>
              <a:t>” – means a person under the age of 18 years </a:t>
            </a:r>
            <a:r>
              <a:rPr lang="en-JM" i="1" dirty="0"/>
              <a:t>(note: in some provisions the Act makes a distinction between children under 16 years and above 16 years)  </a:t>
            </a:r>
          </a:p>
          <a:p>
            <a:r>
              <a:rPr lang="en-JM" dirty="0"/>
              <a:t>“</a:t>
            </a:r>
            <a:r>
              <a:rPr lang="en-JM" b="1" dirty="0"/>
              <a:t>protected persons</a:t>
            </a:r>
            <a:r>
              <a:rPr lang="en-JM" dirty="0"/>
              <a:t>” – means and adult or child who by reason of a mental disorder, intellectual impairment, physical disability, illness or injury lacks the capacity to – </a:t>
            </a:r>
          </a:p>
          <a:p>
            <a:pPr marL="0" indent="0">
              <a:buNone/>
            </a:pPr>
            <a:r>
              <a:rPr lang="en-JM" dirty="0"/>
              <a:t>	(a) understand the general nature and effect of the taking of a sample;</a:t>
            </a:r>
          </a:p>
          <a:p>
            <a:pPr marL="0" indent="0">
              <a:buNone/>
            </a:pPr>
            <a:r>
              <a:rPr lang="en-JM" dirty="0"/>
              <a:t>	(b) indicate (by speech, sign language or any other means) whether or not he </a:t>
            </a:r>
            <a:r>
              <a:rPr lang="en-JM" dirty="0" smtClean="0"/>
              <a:t>	consents </a:t>
            </a:r>
            <a:r>
              <a:rPr lang="en-JM" dirty="0"/>
              <a:t>to a </a:t>
            </a:r>
            <a:r>
              <a:rPr lang="en-JM" dirty="0" smtClean="0"/>
              <a:t>sample </a:t>
            </a:r>
            <a:r>
              <a:rPr lang="en-JM" dirty="0"/>
              <a:t>being taken;</a:t>
            </a:r>
          </a:p>
          <a:p>
            <a:pPr marL="0" indent="0">
              <a:buNone/>
            </a:pPr>
            <a:r>
              <a:rPr lang="en-JM" dirty="0"/>
              <a:t>	(c) guard himself against violence, exploitation or abuse, whether physical, </a:t>
            </a:r>
            <a:r>
              <a:rPr lang="en-JM" dirty="0" smtClean="0"/>
              <a:t>sexual 	or emotional</a:t>
            </a:r>
            <a:r>
              <a:rPr lang="en-JM" dirty="0"/>
              <a:t>, by another person </a:t>
            </a:r>
          </a:p>
          <a:p>
            <a:endParaRPr lang="en-JM" dirty="0"/>
          </a:p>
        </p:txBody>
      </p:sp>
    </p:spTree>
    <p:extLst>
      <p:ext uri="{BB962C8B-B14F-4D97-AF65-F5344CB8AC3E}">
        <p14:creationId xmlns="" xmlns:p14="http://schemas.microsoft.com/office/powerpoint/2010/main" val="4147610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CATEGORIES OF </a:t>
            </a:r>
            <a:r>
              <a:rPr lang="en-JM" dirty="0" smtClean="0"/>
              <a:t>PERSONS CONT’D</a:t>
            </a:r>
            <a:endParaRPr lang="en-JM" dirty="0"/>
          </a:p>
        </p:txBody>
      </p:sp>
      <p:sp>
        <p:nvSpPr>
          <p:cNvPr id="3" name="Content Placeholder 2"/>
          <p:cNvSpPr>
            <a:spLocks noGrp="1"/>
          </p:cNvSpPr>
          <p:nvPr>
            <p:ph idx="1"/>
          </p:nvPr>
        </p:nvSpPr>
        <p:spPr>
          <a:xfrm>
            <a:off x="1371600" y="1719943"/>
            <a:ext cx="9601200" cy="4147457"/>
          </a:xfrm>
        </p:spPr>
        <p:txBody>
          <a:bodyPr>
            <a:normAutofit/>
          </a:bodyPr>
          <a:lstStyle/>
          <a:p>
            <a:pPr marL="0" indent="0">
              <a:buNone/>
            </a:pPr>
            <a:r>
              <a:rPr lang="en-JM" sz="2400" dirty="0"/>
              <a:t>The Act further distinguishes: </a:t>
            </a:r>
          </a:p>
          <a:p>
            <a:pPr marL="457200" lvl="0" indent="-457200">
              <a:buFont typeface="+mj-lt"/>
              <a:buAutoNum type="arabicParenR"/>
            </a:pPr>
            <a:r>
              <a:rPr lang="en-JM" sz="2400" b="1" i="1" dirty="0"/>
              <a:t>persons in </a:t>
            </a:r>
            <a:r>
              <a:rPr lang="en-JM" sz="2400" b="1" i="1" dirty="0" smtClean="0"/>
              <a:t>detention </a:t>
            </a:r>
          </a:p>
          <a:p>
            <a:pPr marL="457200" lvl="0" indent="-457200">
              <a:buFont typeface="+mj-lt"/>
              <a:buAutoNum type="arabicParenR"/>
            </a:pPr>
            <a:r>
              <a:rPr lang="en-JM" sz="2400" b="1" i="1" dirty="0" smtClean="0"/>
              <a:t>volunteers </a:t>
            </a:r>
            <a:r>
              <a:rPr lang="en-JM" sz="2400" dirty="0"/>
              <a:t>(which includes </a:t>
            </a:r>
            <a:r>
              <a:rPr lang="en-JM" sz="2400" dirty="0" smtClean="0"/>
              <a:t> a </a:t>
            </a:r>
            <a:r>
              <a:rPr lang="en-JM" sz="2400" dirty="0" err="1" smtClean="0"/>
              <a:t>category,“relevant</a:t>
            </a:r>
            <a:r>
              <a:rPr lang="en-JM" sz="2400" dirty="0" smtClean="0"/>
              <a:t> </a:t>
            </a:r>
            <a:r>
              <a:rPr lang="en-JM" sz="2400" dirty="0" smtClean="0"/>
              <a:t>persons</a:t>
            </a:r>
            <a:r>
              <a:rPr lang="en-JM" sz="2400" dirty="0" smtClean="0"/>
              <a:t>”) </a:t>
            </a:r>
            <a:endParaRPr lang="en-JM" sz="2400" dirty="0" smtClean="0"/>
          </a:p>
          <a:p>
            <a:pPr marL="457200" lvl="0" indent="-457200">
              <a:buFont typeface="+mj-lt"/>
              <a:buAutoNum type="arabicParenR"/>
            </a:pPr>
            <a:r>
              <a:rPr lang="en-JM" sz="2400" b="1" i="1" dirty="0" smtClean="0"/>
              <a:t>convicted persons </a:t>
            </a:r>
            <a:r>
              <a:rPr lang="en-JM" sz="2400" dirty="0" smtClean="0"/>
              <a:t>(which includes offenders and former offenders and deceased persons suspected of committing relevant offences.)</a:t>
            </a:r>
            <a:endParaRPr lang="en-JM" sz="2400" b="1" i="1" dirty="0" smtClean="0"/>
          </a:p>
          <a:p>
            <a:pPr marL="457200" lvl="0" indent="-457200">
              <a:buFont typeface="+mj-lt"/>
              <a:buAutoNum type="arabicParenR"/>
            </a:pPr>
            <a:r>
              <a:rPr lang="en-JM" sz="2400" b="1" i="1" dirty="0"/>
              <a:t>m</a:t>
            </a:r>
            <a:r>
              <a:rPr lang="en-JM" sz="2400" b="1" i="1" dirty="0" smtClean="0"/>
              <a:t>issing persons </a:t>
            </a:r>
          </a:p>
          <a:p>
            <a:pPr marL="457200" lvl="0" indent="-457200">
              <a:buFont typeface="+mj-lt"/>
              <a:buAutoNum type="arabicParenR"/>
            </a:pPr>
            <a:r>
              <a:rPr lang="en-JM" sz="2400" b="1" i="1" dirty="0"/>
              <a:t>u</a:t>
            </a:r>
            <a:r>
              <a:rPr lang="en-JM" sz="2400" b="1" i="1" dirty="0" smtClean="0"/>
              <a:t>nknown persons </a:t>
            </a:r>
            <a:r>
              <a:rPr lang="en-JM" sz="2400" dirty="0" smtClean="0"/>
              <a:t>(seriously ill or severely injured)</a:t>
            </a:r>
          </a:p>
          <a:p>
            <a:pPr marL="457200" lvl="0" indent="-457200">
              <a:buFont typeface="+mj-lt"/>
              <a:buAutoNum type="arabicParenR"/>
            </a:pPr>
            <a:r>
              <a:rPr lang="en-JM" sz="2400" b="1" i="1" dirty="0" smtClean="0"/>
              <a:t>Unknown deceased person.</a:t>
            </a:r>
          </a:p>
          <a:p>
            <a:pPr marL="457200" lvl="0" indent="-457200">
              <a:buFont typeface="+mj-lt"/>
              <a:buAutoNum type="arabicParenR"/>
            </a:pPr>
            <a:endParaRPr lang="en-JM" b="1" i="1" dirty="0" smtClean="0"/>
          </a:p>
          <a:p>
            <a:pPr marL="0" indent="0">
              <a:buNone/>
            </a:pPr>
            <a:endParaRPr lang="en-JM" dirty="0"/>
          </a:p>
          <a:p>
            <a:pPr marL="0" lvl="0" indent="0">
              <a:buNone/>
            </a:pPr>
            <a:endParaRPr lang="en-JM" dirty="0"/>
          </a:p>
          <a:p>
            <a:endParaRPr lang="en-JM" dirty="0"/>
          </a:p>
        </p:txBody>
      </p:sp>
    </p:spTree>
    <p:extLst>
      <p:ext uri="{BB962C8B-B14F-4D97-AF65-F5344CB8AC3E}">
        <p14:creationId xmlns="" xmlns:p14="http://schemas.microsoft.com/office/powerpoint/2010/main" val="22946937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162050"/>
          </a:xfrm>
        </p:spPr>
        <p:txBody>
          <a:bodyPr>
            <a:normAutofit fontScale="90000"/>
          </a:bodyPr>
          <a:lstStyle/>
          <a:p>
            <a:pPr lvl="0"/>
            <a:r>
              <a:rPr lang="en-JM" b="1" i="1" dirty="0" smtClean="0"/>
              <a:t>3) convicted </a:t>
            </a:r>
            <a:r>
              <a:rPr lang="en-JM" b="1" i="1" dirty="0"/>
              <a:t>persons </a:t>
            </a:r>
            <a:r>
              <a:rPr lang="en-JM" dirty="0"/>
              <a:t>includes </a:t>
            </a:r>
            <a:r>
              <a:rPr lang="en-JM" dirty="0" smtClean="0"/>
              <a:t>offenders which is a </a:t>
            </a:r>
            <a:r>
              <a:rPr lang="en-JM" dirty="0"/>
              <a:t>person – </a:t>
            </a:r>
            <a:r>
              <a:rPr lang="en-JM" dirty="0" smtClean="0"/>
              <a:t>section </a:t>
            </a:r>
            <a:r>
              <a:rPr lang="en-JM" dirty="0" smtClean="0"/>
              <a:t>29.sample to be entered in convicted persons index.</a:t>
            </a:r>
            <a:r>
              <a:rPr lang="en-JM" dirty="0"/>
              <a:t/>
            </a:r>
            <a:br>
              <a:rPr lang="en-JM" dirty="0"/>
            </a:br>
            <a:endParaRPr lang="en-JM" dirty="0"/>
          </a:p>
        </p:txBody>
      </p:sp>
      <p:sp>
        <p:nvSpPr>
          <p:cNvPr id="3" name="Content Placeholder 2"/>
          <p:cNvSpPr>
            <a:spLocks noGrp="1"/>
          </p:cNvSpPr>
          <p:nvPr>
            <p:ph idx="1"/>
          </p:nvPr>
        </p:nvSpPr>
        <p:spPr/>
        <p:txBody>
          <a:bodyPr>
            <a:normAutofit fontScale="92500" lnSpcReduction="10000"/>
          </a:bodyPr>
          <a:lstStyle/>
          <a:p>
            <a:pPr marL="0" indent="0">
              <a:buNone/>
            </a:pPr>
            <a:r>
              <a:rPr lang="en-JM" b="1" dirty="0" smtClean="0"/>
              <a:t>(</a:t>
            </a:r>
            <a:r>
              <a:rPr lang="en-JM" b="1" dirty="0"/>
              <a:t>A) </a:t>
            </a:r>
            <a:r>
              <a:rPr lang="en-JM" dirty="0"/>
              <a:t>who has been convicted of a relevant offence </a:t>
            </a:r>
            <a:r>
              <a:rPr lang="en-JM" b="1" dirty="0"/>
              <a:t>before the commencement date of the Act</a:t>
            </a:r>
            <a:r>
              <a:rPr lang="en-JM" dirty="0"/>
              <a:t> and </a:t>
            </a:r>
            <a:r>
              <a:rPr lang="en-JM" b="1" dirty="0"/>
              <a:t>at that date</a:t>
            </a:r>
            <a:r>
              <a:rPr lang="en-JM" dirty="0"/>
              <a:t> a term of imprisonment or sentence of detention has been imposed by a Court, and that person is a person serving a sentence in a correctional institution or a young inmate serving in a juvenile correctional centre. That person may also be on temporary release or the sentence is otherwise still in force; </a:t>
            </a:r>
          </a:p>
          <a:p>
            <a:pPr marL="0" lvl="0" indent="0">
              <a:buNone/>
            </a:pPr>
            <a:r>
              <a:rPr lang="en-JM" b="1" dirty="0"/>
              <a:t>(B) </a:t>
            </a:r>
            <a:r>
              <a:rPr lang="en-JM" dirty="0"/>
              <a:t>who has been convicted of a relevant offence </a:t>
            </a:r>
            <a:r>
              <a:rPr lang="en-JM" b="1" dirty="0"/>
              <a:t>before or after the commencement date</a:t>
            </a:r>
            <a:r>
              <a:rPr lang="en-JM" dirty="0"/>
              <a:t> </a:t>
            </a:r>
            <a:r>
              <a:rPr lang="en-JM" dirty="0" smtClean="0"/>
              <a:t>and </a:t>
            </a:r>
            <a:r>
              <a:rPr lang="en-JM" b="1" dirty="0"/>
              <a:t>after that date </a:t>
            </a:r>
            <a:r>
              <a:rPr lang="en-JM" dirty="0"/>
              <a:t>a term of imprisonment/sentence of detention has been imposed by the </a:t>
            </a:r>
            <a:r>
              <a:rPr lang="en-JM" dirty="0" smtClean="0"/>
              <a:t>court;  </a:t>
            </a:r>
          </a:p>
          <a:p>
            <a:pPr marL="0" lvl="0" indent="0">
              <a:buNone/>
            </a:pPr>
            <a:r>
              <a:rPr lang="en-JM" b="1" dirty="0" smtClean="0"/>
              <a:t>(C) </a:t>
            </a:r>
            <a:r>
              <a:rPr lang="en-JM" dirty="0"/>
              <a:t>who falls under</a:t>
            </a:r>
            <a:r>
              <a:rPr lang="en-JM" b="1" dirty="0"/>
              <a:t> (A) </a:t>
            </a:r>
            <a:r>
              <a:rPr lang="en-JM" dirty="0"/>
              <a:t>or </a:t>
            </a:r>
            <a:r>
              <a:rPr lang="en-JM" b="1" dirty="0"/>
              <a:t>(B) </a:t>
            </a:r>
            <a:r>
              <a:rPr lang="en-JM" i="1" dirty="0"/>
              <a:t>above</a:t>
            </a:r>
            <a:r>
              <a:rPr lang="en-JM" dirty="0"/>
              <a:t> but at any time after the commencement date is subject to the requirements of part VII of the </a:t>
            </a:r>
            <a:r>
              <a:rPr lang="en-JM" b="1" dirty="0"/>
              <a:t>Sexual Offences Act </a:t>
            </a:r>
            <a:r>
              <a:rPr lang="en-JM" dirty="0" smtClean="0"/>
              <a:t>(involves the Sexual </a:t>
            </a:r>
            <a:r>
              <a:rPr lang="en-JM" dirty="0"/>
              <a:t>Offences Register and </a:t>
            </a:r>
            <a:r>
              <a:rPr lang="en-JM" dirty="0" smtClean="0"/>
              <a:t>Registry – registration and reporting requirements</a:t>
            </a:r>
            <a:r>
              <a:rPr lang="en-JM" dirty="0" smtClean="0"/>
              <a:t>).</a:t>
            </a:r>
          </a:p>
          <a:p>
            <a:pPr marL="0" lvl="0" indent="0">
              <a:buNone/>
            </a:pPr>
            <a:r>
              <a:rPr lang="en-JM" dirty="0" smtClean="0"/>
              <a:t>TERM OF IMPRISONMENT-  INCLUDES REFERENCES AS SET OUT IN SECTION 29 [10] </a:t>
            </a:r>
            <a:r>
              <a:rPr lang="en-JM" dirty="0" smtClean="0"/>
              <a:t> </a:t>
            </a:r>
            <a:endParaRPr lang="en-JM" dirty="0" smtClean="0"/>
          </a:p>
          <a:p>
            <a:pPr marL="0" lvl="0" indent="0">
              <a:buNone/>
            </a:pPr>
            <a:endParaRPr lang="en-JM" dirty="0"/>
          </a:p>
        </p:txBody>
      </p:sp>
    </p:spTree>
    <p:extLst>
      <p:ext uri="{BB962C8B-B14F-4D97-AF65-F5344CB8AC3E}">
        <p14:creationId xmlns="" xmlns:p14="http://schemas.microsoft.com/office/powerpoint/2010/main" val="36871368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i="1" dirty="0"/>
              <a:t>3) convicted persons </a:t>
            </a:r>
            <a:r>
              <a:rPr lang="en-JM" dirty="0" smtClean="0"/>
              <a:t>includes former offenders - </a:t>
            </a:r>
            <a:endParaRPr lang="en-JM" dirty="0"/>
          </a:p>
        </p:txBody>
      </p:sp>
      <p:sp>
        <p:nvSpPr>
          <p:cNvPr id="3" name="Content Placeholder 2"/>
          <p:cNvSpPr>
            <a:spLocks noGrp="1"/>
          </p:cNvSpPr>
          <p:nvPr>
            <p:ph idx="1"/>
          </p:nvPr>
        </p:nvSpPr>
        <p:spPr/>
        <p:txBody>
          <a:bodyPr>
            <a:normAutofit/>
          </a:bodyPr>
          <a:lstStyle/>
          <a:p>
            <a:pPr marL="0" lvl="0" indent="0">
              <a:buNone/>
            </a:pPr>
            <a:r>
              <a:rPr lang="en-JM" sz="2800" dirty="0" smtClean="0"/>
              <a:t>Former offender (section 30) includes a - </a:t>
            </a:r>
            <a:endParaRPr lang="en-JM" sz="2800" dirty="0"/>
          </a:p>
          <a:p>
            <a:pPr lvl="0"/>
            <a:r>
              <a:rPr lang="en-JM" sz="2800" dirty="0"/>
              <a:t>person (including a child) who at any time before the commencement </a:t>
            </a:r>
            <a:r>
              <a:rPr lang="en-JM" sz="2800" dirty="0" smtClean="0"/>
              <a:t>date, </a:t>
            </a:r>
            <a:r>
              <a:rPr lang="en-JM" sz="2800" dirty="0"/>
              <a:t>if the Act had been in operation at that </a:t>
            </a:r>
            <a:r>
              <a:rPr lang="en-JM" sz="2800" dirty="0" smtClean="0"/>
              <a:t>time, </a:t>
            </a:r>
            <a:r>
              <a:rPr lang="en-JM" sz="2800" dirty="0"/>
              <a:t>would have been an offender within the meaning of section 29 (as described above) but who on the commencement date was not an offender; </a:t>
            </a:r>
          </a:p>
          <a:p>
            <a:pPr marL="0" indent="0">
              <a:buNone/>
            </a:pPr>
            <a:endParaRPr lang="en-JM" dirty="0"/>
          </a:p>
        </p:txBody>
      </p:sp>
    </p:spTree>
    <p:extLst>
      <p:ext uri="{BB962C8B-B14F-4D97-AF65-F5344CB8AC3E}">
        <p14:creationId xmlns="" xmlns:p14="http://schemas.microsoft.com/office/powerpoint/2010/main" val="32037249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JM" dirty="0"/>
              <a:t>Former offender </a:t>
            </a:r>
            <a:r>
              <a:rPr lang="en-JM" dirty="0" smtClean="0"/>
              <a:t>includes </a:t>
            </a:r>
            <a:r>
              <a:rPr lang="en-JM" dirty="0"/>
              <a:t>a - </a:t>
            </a:r>
            <a:br>
              <a:rPr lang="en-JM" dirty="0"/>
            </a:br>
            <a:endParaRPr lang="en-JM" dirty="0"/>
          </a:p>
        </p:txBody>
      </p:sp>
      <p:sp>
        <p:nvSpPr>
          <p:cNvPr id="3" name="Content Placeholder 2"/>
          <p:cNvSpPr>
            <a:spLocks noGrp="1"/>
          </p:cNvSpPr>
          <p:nvPr>
            <p:ph idx="1"/>
          </p:nvPr>
        </p:nvSpPr>
        <p:spPr>
          <a:xfrm>
            <a:off x="1371600" y="1698171"/>
            <a:ext cx="9601200" cy="4169229"/>
          </a:xfrm>
        </p:spPr>
        <p:txBody>
          <a:bodyPr>
            <a:noAutofit/>
          </a:bodyPr>
          <a:lstStyle/>
          <a:p>
            <a:pPr lvl="0"/>
            <a:r>
              <a:rPr lang="en-JM" sz="2800" dirty="0"/>
              <a:t>person who at any time after the commencement date was an offender and a sample was not taken from him or was taken from him but the sample was insufficient and who is no longer an offender </a:t>
            </a:r>
            <a:r>
              <a:rPr lang="en-JM" sz="2800" dirty="0" smtClean="0"/>
              <a:t>or</a:t>
            </a:r>
            <a:endParaRPr lang="en-JM" sz="2800" dirty="0"/>
          </a:p>
          <a:p>
            <a:pPr lvl="0"/>
            <a:r>
              <a:rPr lang="en-JM" sz="2800" dirty="0"/>
              <a:t>person who has been convicted of an offence before or after the commencement date of the Act in a jurisdiction other than Jamaica, that offence corresponds to a relevant offence and that person has been or is sentenced in that jurisdiction in respect of that offence and that person in no longer subject to that offence; </a:t>
            </a:r>
          </a:p>
        </p:txBody>
      </p:sp>
    </p:spTree>
    <p:extLst>
      <p:ext uri="{BB962C8B-B14F-4D97-AF65-F5344CB8AC3E}">
        <p14:creationId xmlns="" xmlns:p14="http://schemas.microsoft.com/office/powerpoint/2010/main" val="1011666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OPERATIONAL DAY </a:t>
            </a:r>
            <a:endParaRPr lang="en-JM" dirty="0"/>
          </a:p>
        </p:txBody>
      </p:sp>
      <p:sp>
        <p:nvSpPr>
          <p:cNvPr id="3" name="Content Placeholder 2"/>
          <p:cNvSpPr>
            <a:spLocks noGrp="1"/>
          </p:cNvSpPr>
          <p:nvPr>
            <p:ph idx="1"/>
          </p:nvPr>
        </p:nvSpPr>
        <p:spPr/>
        <p:txBody>
          <a:bodyPr>
            <a:normAutofit/>
          </a:bodyPr>
          <a:lstStyle/>
          <a:p>
            <a:r>
              <a:rPr lang="en-JM" sz="2800" dirty="0" smtClean="0"/>
              <a:t>The Act came into operation on the 1</a:t>
            </a:r>
            <a:r>
              <a:rPr lang="en-JM" sz="2800" baseline="30000" dirty="0" smtClean="0"/>
              <a:t>st</a:t>
            </a:r>
            <a:r>
              <a:rPr lang="en-JM" sz="2800" dirty="0" smtClean="0"/>
              <a:t> of March, 2016. </a:t>
            </a:r>
          </a:p>
          <a:p>
            <a:pPr marL="0" indent="0">
              <a:buNone/>
            </a:pPr>
            <a:r>
              <a:rPr lang="en-JM" sz="2800" i="1" dirty="0" smtClean="0"/>
              <a:t>(</a:t>
            </a:r>
            <a:r>
              <a:rPr lang="en-JM" sz="2800" b="1" i="1" dirty="0" smtClean="0"/>
              <a:t>The DNA Evidence Act, 2016 (Appointed Day) Notice</a:t>
            </a:r>
            <a:r>
              <a:rPr lang="en-JM" sz="2800" i="1" dirty="0" smtClean="0"/>
              <a:t>)</a:t>
            </a:r>
            <a:endParaRPr lang="en-JM" sz="2800" i="1" dirty="0"/>
          </a:p>
        </p:txBody>
      </p:sp>
    </p:spTree>
    <p:extLst>
      <p:ext uri="{BB962C8B-B14F-4D97-AF65-F5344CB8AC3E}">
        <p14:creationId xmlns="" xmlns:p14="http://schemas.microsoft.com/office/powerpoint/2010/main" val="35474208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NOTES IN RELATION TO FORMER OFFENDERS </a:t>
            </a:r>
            <a:endParaRPr lang="en-JM" dirty="0"/>
          </a:p>
        </p:txBody>
      </p:sp>
      <p:sp>
        <p:nvSpPr>
          <p:cNvPr id="3" name="Content Placeholder 2"/>
          <p:cNvSpPr>
            <a:spLocks noGrp="1"/>
          </p:cNvSpPr>
          <p:nvPr>
            <p:ph idx="1"/>
          </p:nvPr>
        </p:nvSpPr>
        <p:spPr>
          <a:xfrm>
            <a:off x="1371600" y="1885950"/>
            <a:ext cx="10363200" cy="4781550"/>
          </a:xfrm>
        </p:spPr>
        <p:txBody>
          <a:bodyPr>
            <a:normAutofit fontScale="92500"/>
          </a:bodyPr>
          <a:lstStyle/>
          <a:p>
            <a:r>
              <a:rPr lang="en-JM" sz="2400" dirty="0">
                <a:solidFill>
                  <a:schemeClr val="tx1"/>
                </a:solidFill>
              </a:rPr>
              <a:t>A</a:t>
            </a:r>
            <a:r>
              <a:rPr lang="en-JM" sz="2400" dirty="0" smtClean="0">
                <a:solidFill>
                  <a:schemeClr val="tx1"/>
                </a:solidFill>
              </a:rPr>
              <a:t> </a:t>
            </a:r>
            <a:r>
              <a:rPr lang="en-JM" sz="2400" dirty="0">
                <a:solidFill>
                  <a:schemeClr val="tx1"/>
                </a:solidFill>
              </a:rPr>
              <a:t>person is not to be treated </a:t>
            </a:r>
            <a:r>
              <a:rPr lang="en-JM" sz="2400" dirty="0" smtClean="0">
                <a:solidFill>
                  <a:schemeClr val="tx1"/>
                </a:solidFill>
              </a:rPr>
              <a:t>as </a:t>
            </a:r>
            <a:r>
              <a:rPr lang="en-JM" sz="2400" dirty="0">
                <a:solidFill>
                  <a:schemeClr val="tx1"/>
                </a:solidFill>
              </a:rPr>
              <a:t>a former offender if the </a:t>
            </a:r>
            <a:r>
              <a:rPr lang="en-JM" sz="2400" dirty="0" smtClean="0">
                <a:solidFill>
                  <a:schemeClr val="tx1"/>
                </a:solidFill>
              </a:rPr>
              <a:t>rehabilitation period </a:t>
            </a:r>
            <a:r>
              <a:rPr lang="en-JM" sz="2400" dirty="0">
                <a:solidFill>
                  <a:schemeClr val="tx1"/>
                </a:solidFill>
              </a:rPr>
              <a:t>under the </a:t>
            </a:r>
            <a:r>
              <a:rPr lang="en-JM" sz="2400" b="1" dirty="0">
                <a:solidFill>
                  <a:schemeClr val="tx1"/>
                </a:solidFill>
              </a:rPr>
              <a:t>Criminal Records (Rehabilitation of Offenders) Act </a:t>
            </a:r>
            <a:r>
              <a:rPr lang="en-JM" sz="2400" dirty="0">
                <a:solidFill>
                  <a:schemeClr val="tx1"/>
                </a:solidFill>
              </a:rPr>
              <a:t>has elapsed since the expiry of the sentence or if more than one such </a:t>
            </a:r>
            <a:r>
              <a:rPr lang="en-JM" sz="2400" dirty="0" smtClean="0">
                <a:solidFill>
                  <a:schemeClr val="tx1"/>
                </a:solidFill>
              </a:rPr>
              <a:t>offence, </a:t>
            </a:r>
            <a:r>
              <a:rPr lang="en-JM" sz="2400" dirty="0">
                <a:solidFill>
                  <a:schemeClr val="tx1"/>
                </a:solidFill>
              </a:rPr>
              <a:t>the expiry of the sentence of the relevant offence that was the last to expire </a:t>
            </a:r>
            <a:r>
              <a:rPr lang="en-JM" sz="2400" i="1" dirty="0">
                <a:solidFill>
                  <a:schemeClr val="tx1"/>
                </a:solidFill>
              </a:rPr>
              <a:t>– section 30(3)</a:t>
            </a:r>
            <a:r>
              <a:rPr lang="en-JM" sz="2400" dirty="0">
                <a:solidFill>
                  <a:schemeClr val="tx1"/>
                </a:solidFill>
              </a:rPr>
              <a:t> </a:t>
            </a:r>
            <a:endParaRPr lang="en-JM" sz="2400" dirty="0" smtClean="0">
              <a:solidFill>
                <a:schemeClr val="tx1"/>
              </a:solidFill>
            </a:endParaRPr>
          </a:p>
          <a:p>
            <a:r>
              <a:rPr lang="en-JM" sz="2400" dirty="0">
                <a:solidFill>
                  <a:schemeClr val="tx1"/>
                </a:solidFill>
              </a:rPr>
              <a:t>In relation to </a:t>
            </a:r>
            <a:r>
              <a:rPr lang="en-JM" sz="2400" dirty="0" smtClean="0">
                <a:solidFill>
                  <a:schemeClr val="tx1"/>
                </a:solidFill>
              </a:rPr>
              <a:t>a person convicted as a </a:t>
            </a:r>
            <a:r>
              <a:rPr lang="en-JM" sz="2400" dirty="0">
                <a:solidFill>
                  <a:schemeClr val="tx1"/>
                </a:solidFill>
              </a:rPr>
              <a:t>child </a:t>
            </a:r>
            <a:r>
              <a:rPr lang="en-JM" sz="2400" dirty="0" smtClean="0">
                <a:solidFill>
                  <a:schemeClr val="tx1"/>
                </a:solidFill>
              </a:rPr>
              <a:t>of </a:t>
            </a:r>
            <a:r>
              <a:rPr lang="en-JM" sz="2400" dirty="0">
                <a:solidFill>
                  <a:schemeClr val="tx1"/>
                </a:solidFill>
              </a:rPr>
              <a:t>a relevant </a:t>
            </a:r>
            <a:r>
              <a:rPr lang="en-JM" sz="2400" dirty="0" smtClean="0">
                <a:solidFill>
                  <a:schemeClr val="tx1"/>
                </a:solidFill>
              </a:rPr>
              <a:t>offence, this </a:t>
            </a:r>
            <a:r>
              <a:rPr lang="en-JM" sz="2400" dirty="0">
                <a:solidFill>
                  <a:schemeClr val="tx1"/>
                </a:solidFill>
              </a:rPr>
              <a:t>section </a:t>
            </a:r>
            <a:r>
              <a:rPr lang="en-JM" sz="2400" dirty="0" smtClean="0">
                <a:solidFill>
                  <a:schemeClr val="tx1"/>
                </a:solidFill>
              </a:rPr>
              <a:t>would designate </a:t>
            </a:r>
            <a:r>
              <a:rPr lang="en-JM" sz="2400" dirty="0">
                <a:solidFill>
                  <a:schemeClr val="tx1"/>
                </a:solidFill>
              </a:rPr>
              <a:t>them as a former offender only </a:t>
            </a:r>
            <a:r>
              <a:rPr lang="en-JM" sz="2400" dirty="0" smtClean="0">
                <a:solidFill>
                  <a:schemeClr val="tx1"/>
                </a:solidFill>
              </a:rPr>
              <a:t>if the </a:t>
            </a:r>
            <a:r>
              <a:rPr lang="en-JM" sz="2400" dirty="0">
                <a:solidFill>
                  <a:schemeClr val="tx1"/>
                </a:solidFill>
              </a:rPr>
              <a:t>offence </a:t>
            </a:r>
            <a:r>
              <a:rPr lang="en-JM" sz="2400" dirty="0" smtClean="0">
                <a:solidFill>
                  <a:schemeClr val="tx1"/>
                </a:solidFill>
              </a:rPr>
              <a:t>concerned  is one that is required </a:t>
            </a:r>
            <a:r>
              <a:rPr lang="en-JM" sz="2400" dirty="0">
                <a:solidFill>
                  <a:schemeClr val="tx1"/>
                </a:solidFill>
              </a:rPr>
              <a:t>to be tried by the Parish Court or the Supreme </a:t>
            </a:r>
            <a:r>
              <a:rPr lang="en-JM" sz="2400" dirty="0" smtClean="0">
                <a:solidFill>
                  <a:schemeClr val="tx1"/>
                </a:solidFill>
              </a:rPr>
              <a:t>Court; </a:t>
            </a:r>
            <a:r>
              <a:rPr lang="en-JM" sz="2400" dirty="0">
                <a:solidFill>
                  <a:schemeClr val="tx1"/>
                </a:solidFill>
              </a:rPr>
              <a:t>or if it is a conviction in another jurisdiction </a:t>
            </a:r>
            <a:r>
              <a:rPr lang="en-JM" sz="2400" dirty="0" smtClean="0">
                <a:solidFill>
                  <a:schemeClr val="tx1"/>
                </a:solidFill>
              </a:rPr>
              <a:t>of an offence which is </a:t>
            </a:r>
            <a:r>
              <a:rPr lang="en-JM" sz="2400" dirty="0">
                <a:solidFill>
                  <a:schemeClr val="tx1"/>
                </a:solidFill>
              </a:rPr>
              <a:t>a corresponding offence that is required to be tried in the Parish Court or Supreme Court. </a:t>
            </a:r>
            <a:r>
              <a:rPr lang="en-JM" sz="2400" i="1" dirty="0">
                <a:solidFill>
                  <a:schemeClr val="tx1"/>
                </a:solidFill>
              </a:rPr>
              <a:t>– section </a:t>
            </a:r>
            <a:r>
              <a:rPr lang="en-JM" sz="2400" i="1" dirty="0" smtClean="0">
                <a:solidFill>
                  <a:schemeClr val="tx1"/>
                </a:solidFill>
              </a:rPr>
              <a:t>30(4)</a:t>
            </a:r>
            <a:r>
              <a:rPr lang="en-JM" sz="2400" dirty="0" smtClean="0">
                <a:solidFill>
                  <a:schemeClr val="tx1"/>
                </a:solidFill>
              </a:rPr>
              <a:t> </a:t>
            </a:r>
          </a:p>
          <a:p>
            <a:r>
              <a:rPr lang="en-JM" sz="2400" dirty="0" smtClean="0"/>
              <a:t>In section 30 (mentioned above) references to a relevant offence includes references to corresponding offences in other jurisdictions. By extension the notification period for sexual offences in other jurisdictions are relevant </a:t>
            </a:r>
            <a:r>
              <a:rPr lang="en-JM" sz="2400" i="1" dirty="0" smtClean="0"/>
              <a:t>– sections 30(5) and (6) </a:t>
            </a:r>
          </a:p>
          <a:p>
            <a:endParaRPr lang="en-JM" dirty="0"/>
          </a:p>
          <a:p>
            <a:endParaRPr lang="en-JM" dirty="0"/>
          </a:p>
          <a:p>
            <a:endParaRPr lang="en-JM" dirty="0"/>
          </a:p>
          <a:p>
            <a:endParaRPr lang="en-JM" dirty="0"/>
          </a:p>
        </p:txBody>
      </p:sp>
    </p:spTree>
    <p:extLst>
      <p:ext uri="{BB962C8B-B14F-4D97-AF65-F5344CB8AC3E}">
        <p14:creationId xmlns="" xmlns:p14="http://schemas.microsoft.com/office/powerpoint/2010/main" val="3996842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dirty="0"/>
              <a:t>INFORMED CONSENT </a:t>
            </a:r>
            <a:r>
              <a:rPr lang="en-JM" dirty="0"/>
              <a:t/>
            </a:r>
            <a:br>
              <a:rPr lang="en-JM" dirty="0"/>
            </a:br>
            <a:endParaRPr lang="en-JM" dirty="0"/>
          </a:p>
        </p:txBody>
      </p:sp>
      <p:sp>
        <p:nvSpPr>
          <p:cNvPr id="3" name="Content Placeholder 2"/>
          <p:cNvSpPr>
            <a:spLocks noGrp="1"/>
          </p:cNvSpPr>
          <p:nvPr>
            <p:ph idx="1"/>
          </p:nvPr>
        </p:nvSpPr>
        <p:spPr/>
        <p:txBody>
          <a:bodyPr>
            <a:normAutofit/>
          </a:bodyPr>
          <a:lstStyle/>
          <a:p>
            <a:pPr lvl="0"/>
            <a:r>
              <a:rPr lang="en-JM" sz="2800" dirty="0" smtClean="0"/>
              <a:t>Based on the category of persons from whom the sample is required there may be </a:t>
            </a:r>
            <a:r>
              <a:rPr lang="en-JM" sz="2800" dirty="0" smtClean="0"/>
              <a:t> requirements that vary to an extent. </a:t>
            </a:r>
            <a:r>
              <a:rPr lang="en-JM" sz="2800" dirty="0" smtClean="0"/>
              <a:t>There is a further variation in the requirements if the sample sought is intimate or non-intimate. </a:t>
            </a:r>
          </a:p>
          <a:p>
            <a:pPr lvl="0"/>
            <a:r>
              <a:rPr lang="en-JM" sz="2800" dirty="0" smtClean="0"/>
              <a:t>The requirements are generally set out at section 14 of the Act and relate to an adult, protected person and a child. This is termed </a:t>
            </a:r>
            <a:r>
              <a:rPr lang="en-JM" sz="2800" b="1" i="1" dirty="0" smtClean="0"/>
              <a:t>informed consent</a:t>
            </a:r>
            <a:r>
              <a:rPr lang="en-JM" dirty="0" smtClean="0"/>
              <a:t>.</a:t>
            </a:r>
          </a:p>
          <a:p>
            <a:pPr lvl="0"/>
            <a:endParaRPr lang="en-JM" dirty="0"/>
          </a:p>
        </p:txBody>
      </p:sp>
    </p:spTree>
    <p:extLst>
      <p:ext uri="{BB962C8B-B14F-4D97-AF65-F5344CB8AC3E}">
        <p14:creationId xmlns="" xmlns:p14="http://schemas.microsoft.com/office/powerpoint/2010/main" val="13708268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TYPES OF SAMPLES </a:t>
            </a:r>
          </a:p>
        </p:txBody>
      </p:sp>
      <p:sp>
        <p:nvSpPr>
          <p:cNvPr id="3" name="Content Placeholder 2"/>
          <p:cNvSpPr>
            <a:spLocks noGrp="1"/>
          </p:cNvSpPr>
          <p:nvPr>
            <p:ph sz="half" idx="1"/>
          </p:nvPr>
        </p:nvSpPr>
        <p:spPr>
          <a:xfrm>
            <a:off x="1371600" y="1562100"/>
            <a:ext cx="4447786" cy="4933949"/>
          </a:xfrm>
        </p:spPr>
        <p:txBody>
          <a:bodyPr>
            <a:normAutofit fontScale="92500" lnSpcReduction="20000"/>
          </a:bodyPr>
          <a:lstStyle/>
          <a:p>
            <a:r>
              <a:rPr lang="en-JM" b="1" dirty="0" smtClean="0"/>
              <a:t>Intimate sample </a:t>
            </a:r>
            <a:r>
              <a:rPr lang="en-JM" dirty="0" smtClean="0"/>
              <a:t>– includes any of the following taken from a person under this Act:</a:t>
            </a:r>
          </a:p>
          <a:p>
            <a:pPr marL="457200" indent="-457200">
              <a:buAutoNum type="alphaLcParenBoth"/>
            </a:pPr>
            <a:r>
              <a:rPr lang="en-JM" dirty="0" smtClean="0"/>
              <a:t>a sample of – </a:t>
            </a:r>
          </a:p>
          <a:p>
            <a:pPr marL="0" indent="0">
              <a:buNone/>
            </a:pPr>
            <a:r>
              <a:rPr lang="en-JM" dirty="0"/>
              <a:t>	</a:t>
            </a:r>
            <a:r>
              <a:rPr lang="en-JM" dirty="0" smtClean="0"/>
              <a:t>(</a:t>
            </a:r>
            <a:r>
              <a:rPr lang="en-JM" dirty="0" err="1" smtClean="0"/>
              <a:t>i</a:t>
            </a:r>
            <a:r>
              <a:rPr lang="en-JM" dirty="0" smtClean="0"/>
              <a:t>) blood </a:t>
            </a:r>
          </a:p>
          <a:p>
            <a:pPr marL="0" indent="0">
              <a:buNone/>
            </a:pPr>
            <a:r>
              <a:rPr lang="en-JM" dirty="0"/>
              <a:t>	</a:t>
            </a:r>
            <a:r>
              <a:rPr lang="en-JM" dirty="0" smtClean="0"/>
              <a:t>(ii) urine</a:t>
            </a:r>
          </a:p>
          <a:p>
            <a:pPr marL="0" indent="0">
              <a:buNone/>
            </a:pPr>
            <a:r>
              <a:rPr lang="en-JM" dirty="0"/>
              <a:t>	</a:t>
            </a:r>
            <a:r>
              <a:rPr lang="en-JM" dirty="0" smtClean="0"/>
              <a:t>(iii) semen </a:t>
            </a:r>
          </a:p>
          <a:p>
            <a:pPr marL="0" indent="0">
              <a:buNone/>
            </a:pPr>
            <a:r>
              <a:rPr lang="en-JM" dirty="0"/>
              <a:t>	</a:t>
            </a:r>
            <a:r>
              <a:rPr lang="en-JM" dirty="0" smtClean="0"/>
              <a:t>(iv) tissue fluid obtained by 	breaking  the skin; or </a:t>
            </a:r>
          </a:p>
          <a:p>
            <a:pPr marL="0" indent="0">
              <a:buNone/>
            </a:pPr>
            <a:r>
              <a:rPr lang="en-JM" dirty="0" smtClean="0"/>
              <a:t>	(v) pubic hair </a:t>
            </a:r>
          </a:p>
          <a:p>
            <a:pPr marL="457200" indent="-457200">
              <a:buAutoNum type="alphaLcParenBoth" startAt="2"/>
            </a:pPr>
            <a:r>
              <a:rPr lang="en-JM" dirty="0" smtClean="0"/>
              <a:t>swab, washing or sample taken from any part of a person’s genitals or bodily orifice other than the mouth; </a:t>
            </a:r>
          </a:p>
          <a:p>
            <a:pPr marL="457200" indent="-457200">
              <a:buAutoNum type="alphaLcParenBoth" startAt="2"/>
            </a:pPr>
            <a:r>
              <a:rPr lang="en-JM" dirty="0" smtClean="0"/>
              <a:t>a dental material; or </a:t>
            </a:r>
          </a:p>
          <a:p>
            <a:pPr marL="457200" indent="-457200">
              <a:buAutoNum type="alphaLcParenBoth" startAt="2"/>
            </a:pPr>
            <a:r>
              <a:rPr lang="en-JM" dirty="0" smtClean="0"/>
              <a:t>Foetus or products of conception</a:t>
            </a:r>
            <a:endParaRPr lang="en-JM" dirty="0"/>
          </a:p>
        </p:txBody>
      </p:sp>
      <p:sp>
        <p:nvSpPr>
          <p:cNvPr id="4" name="Content Placeholder 3"/>
          <p:cNvSpPr>
            <a:spLocks noGrp="1"/>
          </p:cNvSpPr>
          <p:nvPr>
            <p:ph sz="half" idx="2"/>
          </p:nvPr>
        </p:nvSpPr>
        <p:spPr>
          <a:xfrm>
            <a:off x="6525403" y="1562101"/>
            <a:ext cx="4447786" cy="4762499"/>
          </a:xfrm>
        </p:spPr>
        <p:txBody>
          <a:bodyPr>
            <a:noAutofit/>
          </a:bodyPr>
          <a:lstStyle/>
          <a:p>
            <a:r>
              <a:rPr lang="en-JM" b="1" dirty="0" smtClean="0"/>
              <a:t>Non-intimate sample i</a:t>
            </a:r>
            <a:r>
              <a:rPr lang="en-JM" dirty="0" smtClean="0"/>
              <a:t>ncludes</a:t>
            </a:r>
            <a:r>
              <a:rPr lang="en-JM" b="1" dirty="0" smtClean="0"/>
              <a:t> </a:t>
            </a:r>
            <a:r>
              <a:rPr lang="en-JM" dirty="0" smtClean="0"/>
              <a:t>– </a:t>
            </a:r>
          </a:p>
          <a:p>
            <a:pPr marL="457200" indent="-457200">
              <a:buAutoNum type="alphaLcParenBoth"/>
            </a:pPr>
            <a:r>
              <a:rPr lang="en-JM" dirty="0" smtClean="0"/>
              <a:t>a sample of – </a:t>
            </a:r>
          </a:p>
          <a:p>
            <a:pPr marL="0" indent="0">
              <a:buNone/>
            </a:pPr>
            <a:r>
              <a:rPr lang="en-JM" dirty="0"/>
              <a:t>	</a:t>
            </a:r>
            <a:r>
              <a:rPr lang="en-JM" dirty="0" smtClean="0"/>
              <a:t>(</a:t>
            </a:r>
            <a:r>
              <a:rPr lang="en-JM" dirty="0" err="1" smtClean="0"/>
              <a:t>i</a:t>
            </a:r>
            <a:r>
              <a:rPr lang="en-JM" dirty="0" smtClean="0"/>
              <a:t>) saliva</a:t>
            </a:r>
          </a:p>
          <a:p>
            <a:pPr marL="0" indent="0">
              <a:buNone/>
            </a:pPr>
            <a:r>
              <a:rPr lang="en-JM" dirty="0"/>
              <a:t>	</a:t>
            </a:r>
            <a:r>
              <a:rPr lang="en-JM" dirty="0" smtClean="0"/>
              <a:t>(ii) hair, other than pubic hair</a:t>
            </a:r>
          </a:p>
          <a:p>
            <a:pPr marL="0" indent="0">
              <a:buNone/>
            </a:pPr>
            <a:r>
              <a:rPr lang="en-JM" dirty="0"/>
              <a:t>	</a:t>
            </a:r>
            <a:r>
              <a:rPr lang="en-JM" dirty="0" smtClean="0"/>
              <a:t>(iii) a nail; or </a:t>
            </a:r>
          </a:p>
          <a:p>
            <a:pPr marL="0" indent="0">
              <a:buNone/>
            </a:pPr>
            <a:r>
              <a:rPr lang="en-JM" dirty="0"/>
              <a:t>	</a:t>
            </a:r>
            <a:r>
              <a:rPr lang="en-JM" dirty="0" smtClean="0"/>
              <a:t>(iv) any material found under a 	nail</a:t>
            </a:r>
          </a:p>
          <a:p>
            <a:pPr marL="0" indent="0">
              <a:buNone/>
            </a:pPr>
            <a:r>
              <a:rPr lang="en-JM" dirty="0" smtClean="0"/>
              <a:t>(b) buccal swab (cheek)</a:t>
            </a:r>
          </a:p>
          <a:p>
            <a:pPr marL="0" indent="0">
              <a:buNone/>
            </a:pPr>
            <a:r>
              <a:rPr lang="en-JM" dirty="0" smtClean="0"/>
              <a:t>(c) A skin impression </a:t>
            </a:r>
          </a:p>
          <a:p>
            <a:pPr marL="0" indent="0">
              <a:buNone/>
            </a:pPr>
            <a:r>
              <a:rPr lang="en-JM" dirty="0" smtClean="0"/>
              <a:t>(d) a swab, washing or sample taken from any part of a person’s body other than  a part which would be an intimate sample </a:t>
            </a:r>
            <a:endParaRPr lang="en-JM" dirty="0"/>
          </a:p>
        </p:txBody>
      </p:sp>
    </p:spTree>
    <p:extLst>
      <p:ext uri="{BB962C8B-B14F-4D97-AF65-F5344CB8AC3E}">
        <p14:creationId xmlns="" xmlns:p14="http://schemas.microsoft.com/office/powerpoint/2010/main" val="25781795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dirty="0"/>
              <a:t>INFORMED </a:t>
            </a:r>
            <a:r>
              <a:rPr lang="en-JM" b="1" dirty="0" smtClean="0"/>
              <a:t>CONSENT CONT’D</a:t>
            </a:r>
            <a:br>
              <a:rPr lang="en-JM" b="1" dirty="0" smtClean="0"/>
            </a:br>
            <a:r>
              <a:rPr lang="en-JM" b="1" u="sng" dirty="0" smtClean="0"/>
              <a:t>Requirements </a:t>
            </a:r>
            <a:endParaRPr lang="en-JM" u="sng" dirty="0"/>
          </a:p>
        </p:txBody>
      </p:sp>
      <p:sp>
        <p:nvSpPr>
          <p:cNvPr id="3" name="Content Placeholder 2"/>
          <p:cNvSpPr>
            <a:spLocks noGrp="1"/>
          </p:cNvSpPr>
          <p:nvPr>
            <p:ph idx="1"/>
          </p:nvPr>
        </p:nvSpPr>
        <p:spPr>
          <a:xfrm>
            <a:off x="1371600" y="2286000"/>
            <a:ext cx="9601200" cy="4438650"/>
          </a:xfrm>
        </p:spPr>
        <p:txBody>
          <a:bodyPr>
            <a:normAutofit/>
          </a:bodyPr>
          <a:lstStyle/>
          <a:p>
            <a:pPr lvl="0"/>
            <a:r>
              <a:rPr lang="en-JM" sz="2200" b="1" dirty="0"/>
              <a:t>Adult </a:t>
            </a:r>
            <a:r>
              <a:rPr lang="en-JM" sz="2200" b="1" dirty="0" smtClean="0"/>
              <a:t> </a:t>
            </a:r>
            <a:r>
              <a:rPr lang="en-JM" sz="2200" dirty="0" smtClean="0"/>
              <a:t>– </a:t>
            </a:r>
            <a:r>
              <a:rPr lang="en-JM" sz="2200" dirty="0"/>
              <a:t>consent in writing </a:t>
            </a:r>
            <a:r>
              <a:rPr lang="en-JM" sz="2200" dirty="0" smtClean="0"/>
              <a:t>required </a:t>
            </a:r>
            <a:r>
              <a:rPr lang="en-JM" sz="2200" i="1" dirty="0" smtClean="0"/>
              <a:t>– section 14(1)(a)</a:t>
            </a:r>
            <a:endParaRPr lang="en-JM" sz="2200" i="1" dirty="0"/>
          </a:p>
          <a:p>
            <a:r>
              <a:rPr lang="en-JM" sz="2200" b="1" dirty="0"/>
              <a:t>Protected person </a:t>
            </a:r>
            <a:r>
              <a:rPr lang="en-JM" sz="2200" dirty="0"/>
              <a:t>– consent in writing of a parent, </a:t>
            </a:r>
            <a:r>
              <a:rPr lang="en-JM" sz="2200" dirty="0" smtClean="0"/>
              <a:t>guardian/adult relative, </a:t>
            </a:r>
            <a:r>
              <a:rPr lang="en-JM" sz="2200" dirty="0"/>
              <a:t>or order of Court </a:t>
            </a:r>
            <a:r>
              <a:rPr lang="en-JM" sz="2200" dirty="0" smtClean="0"/>
              <a:t>(under </a:t>
            </a:r>
            <a:r>
              <a:rPr lang="en-JM" sz="2200" dirty="0"/>
              <a:t>section </a:t>
            </a:r>
            <a:r>
              <a:rPr lang="en-JM" sz="2200" dirty="0" smtClean="0"/>
              <a:t>22) authorising </a:t>
            </a:r>
            <a:r>
              <a:rPr lang="en-JM" sz="2200" i="1" dirty="0"/>
              <a:t>– section 14(1</a:t>
            </a:r>
            <a:r>
              <a:rPr lang="en-JM" sz="2200" i="1" dirty="0" smtClean="0"/>
              <a:t>)(b)</a:t>
            </a:r>
            <a:endParaRPr lang="en-JM" sz="2200" dirty="0"/>
          </a:p>
          <a:p>
            <a:pPr lvl="0"/>
            <a:r>
              <a:rPr lang="en-JM" sz="2200" b="1" dirty="0" smtClean="0"/>
              <a:t>Child: </a:t>
            </a:r>
          </a:p>
          <a:p>
            <a:pPr lvl="1"/>
            <a:r>
              <a:rPr lang="en-JM" sz="2200" i="0" u="sng" dirty="0" smtClean="0"/>
              <a:t>16 yrs and up </a:t>
            </a:r>
            <a:r>
              <a:rPr lang="en-JM" sz="2200" dirty="0" smtClean="0"/>
              <a:t>–(other than protected person.) </a:t>
            </a:r>
            <a:r>
              <a:rPr lang="en-JM" sz="2200" i="0" dirty="0"/>
              <a:t>consent in </a:t>
            </a:r>
            <a:r>
              <a:rPr lang="en-JM" sz="2200" i="0" dirty="0" smtClean="0"/>
              <a:t>writing or order </a:t>
            </a:r>
            <a:r>
              <a:rPr lang="en-JM" sz="2200" i="0" dirty="0"/>
              <a:t>of court under </a:t>
            </a:r>
            <a:r>
              <a:rPr lang="en-JM" sz="2200" i="0" dirty="0" smtClean="0"/>
              <a:t>section </a:t>
            </a:r>
            <a:r>
              <a:rPr lang="en-JM" sz="2200" i="0" dirty="0"/>
              <a:t>22 </a:t>
            </a:r>
            <a:endParaRPr lang="en-JM" sz="2200" i="0" dirty="0" smtClean="0"/>
          </a:p>
          <a:p>
            <a:pPr lvl="1"/>
            <a:r>
              <a:rPr lang="en-JM" sz="2200" dirty="0" smtClean="0"/>
              <a:t> </a:t>
            </a:r>
            <a:r>
              <a:rPr lang="en-JM" sz="2200" i="0" u="sng" dirty="0"/>
              <a:t>under </a:t>
            </a:r>
            <a:r>
              <a:rPr lang="en-JM" sz="2200" i="0" u="sng" dirty="0" smtClean="0"/>
              <a:t>16 </a:t>
            </a:r>
            <a:r>
              <a:rPr lang="en-JM" sz="2200" i="0" u="sng" dirty="0" err="1" smtClean="0"/>
              <a:t>yrs</a:t>
            </a:r>
            <a:r>
              <a:rPr lang="en-JM" sz="2200" i="0" u="sng" dirty="0" smtClean="0"/>
              <a:t> </a:t>
            </a:r>
            <a:r>
              <a:rPr lang="en-JM" sz="2200" i="0" dirty="0"/>
              <a:t>– consent in writing of </a:t>
            </a:r>
            <a:r>
              <a:rPr lang="en-JM" sz="2200" i="0" dirty="0" smtClean="0"/>
              <a:t>parent, guardian/adult relative or order </a:t>
            </a:r>
            <a:r>
              <a:rPr lang="en-JM" sz="2200" i="0" dirty="0"/>
              <a:t>of court under section 22 </a:t>
            </a:r>
            <a:endParaRPr lang="en-JM" sz="2200" i="0" dirty="0" smtClean="0"/>
          </a:p>
          <a:p>
            <a:pPr marL="530352" lvl="1" indent="0">
              <a:buNone/>
            </a:pPr>
            <a:r>
              <a:rPr lang="en-JM" sz="2200" i="0" dirty="0" smtClean="0"/>
              <a:t>(section 14(1)(c)) </a:t>
            </a:r>
          </a:p>
          <a:p>
            <a:pPr marL="530352" lvl="1" indent="0">
              <a:buNone/>
            </a:pPr>
            <a:r>
              <a:rPr lang="en-JM" sz="2200" i="0" dirty="0" smtClean="0"/>
              <a:t>Note: </a:t>
            </a:r>
            <a:r>
              <a:rPr lang="en-JM" sz="2200" dirty="0"/>
              <a:t>Except for certain provisions the references to </a:t>
            </a:r>
            <a:r>
              <a:rPr lang="en-JM" sz="2200" dirty="0" smtClean="0"/>
              <a:t>Court generally </a:t>
            </a:r>
            <a:r>
              <a:rPr lang="en-JM" sz="2200" dirty="0"/>
              <a:t>include both the Parish Court and the Supreme Court. </a:t>
            </a:r>
          </a:p>
          <a:p>
            <a:pPr marL="530352" lvl="1" indent="0">
              <a:buNone/>
            </a:pPr>
            <a:endParaRPr lang="en-JM" i="0" dirty="0"/>
          </a:p>
          <a:p>
            <a:pPr marL="0" indent="0">
              <a:buNone/>
            </a:pPr>
            <a:endParaRPr lang="en-JM" dirty="0"/>
          </a:p>
        </p:txBody>
      </p:sp>
    </p:spTree>
    <p:extLst>
      <p:ext uri="{BB962C8B-B14F-4D97-AF65-F5344CB8AC3E}">
        <p14:creationId xmlns="" xmlns:p14="http://schemas.microsoft.com/office/powerpoint/2010/main" val="9060998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dirty="0"/>
              <a:t>INFORMED CONSENT CONT’D</a:t>
            </a:r>
            <a:endParaRPr lang="en-JM" dirty="0"/>
          </a:p>
        </p:txBody>
      </p:sp>
      <p:sp>
        <p:nvSpPr>
          <p:cNvPr id="3" name="Content Placeholder 2"/>
          <p:cNvSpPr>
            <a:spLocks noGrp="1"/>
          </p:cNvSpPr>
          <p:nvPr>
            <p:ph idx="1"/>
          </p:nvPr>
        </p:nvSpPr>
        <p:spPr>
          <a:xfrm>
            <a:off x="1371600" y="2286000"/>
            <a:ext cx="9601200" cy="4000500"/>
          </a:xfrm>
        </p:spPr>
        <p:txBody>
          <a:bodyPr>
            <a:normAutofit/>
          </a:bodyPr>
          <a:lstStyle/>
          <a:p>
            <a:r>
              <a:rPr lang="en-JM" sz="2400" dirty="0"/>
              <a:t>Note: The consent in writing of parent, guardian/adult relative shall not be sought if they are - </a:t>
            </a:r>
          </a:p>
          <a:p>
            <a:pPr marL="1501902" lvl="2" indent="-514350">
              <a:buFont typeface="+mj-lt"/>
              <a:buAutoNum type="romanLcPeriod"/>
            </a:pPr>
            <a:r>
              <a:rPr lang="en-JM" sz="2400" dirty="0"/>
              <a:t>the victim of the offence or have been arrested - </a:t>
            </a:r>
            <a:r>
              <a:rPr lang="en-JM" sz="2400" i="1" dirty="0"/>
              <a:t>section 14 (2)(a) </a:t>
            </a:r>
          </a:p>
          <a:p>
            <a:pPr marL="1501902" lvl="2" indent="-514350">
              <a:buFont typeface="+mj-lt"/>
              <a:buAutoNum type="romanLcPeriod"/>
            </a:pPr>
            <a:r>
              <a:rPr lang="en-JM" sz="2400" dirty="0"/>
              <a:t>complicity suspected on reasonable grounds – </a:t>
            </a:r>
            <a:r>
              <a:rPr lang="en-JM" sz="2400" i="1" dirty="0"/>
              <a:t>section 14 (2)(b) </a:t>
            </a:r>
          </a:p>
          <a:p>
            <a:pPr marL="1501902" lvl="2" indent="-514350">
              <a:buFont typeface="+mj-lt"/>
              <a:buAutoNum type="romanLcPeriod"/>
            </a:pPr>
            <a:r>
              <a:rPr lang="en-JM" sz="2400" dirty="0"/>
              <a:t>suspected by the Detention officer that they are likely to obstruct the taking of the sample -  </a:t>
            </a:r>
            <a:r>
              <a:rPr lang="en-JM" sz="2400" i="1" dirty="0"/>
              <a:t>section </a:t>
            </a:r>
            <a:r>
              <a:rPr lang="en-JM" sz="2400" i="1" dirty="0" smtClean="0"/>
              <a:t>14(2)(</a:t>
            </a:r>
            <a:r>
              <a:rPr lang="en-JM" sz="2400" i="1" dirty="0"/>
              <a:t>c</a:t>
            </a:r>
            <a:r>
              <a:rPr lang="en-JM" sz="2400" i="1" dirty="0" smtClean="0"/>
              <a:t>)</a:t>
            </a:r>
          </a:p>
          <a:p>
            <a:pPr marL="1501902" lvl="2" indent="-514350">
              <a:buNone/>
            </a:pPr>
            <a:endParaRPr lang="en-JM" i="1" dirty="0" smtClean="0"/>
          </a:p>
          <a:p>
            <a:pPr marL="1501902" lvl="2" indent="-514350">
              <a:buNone/>
            </a:pPr>
            <a:endParaRPr lang="en-JM" i="1" dirty="0"/>
          </a:p>
        </p:txBody>
      </p:sp>
    </p:spTree>
    <p:extLst>
      <p:ext uri="{BB962C8B-B14F-4D97-AF65-F5344CB8AC3E}">
        <p14:creationId xmlns="" xmlns:p14="http://schemas.microsoft.com/office/powerpoint/2010/main" val="13681343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dirty="0"/>
              <a:t>INFORMED CONSENT CONT’D</a:t>
            </a:r>
            <a:endParaRPr lang="en-JM" dirty="0"/>
          </a:p>
        </p:txBody>
      </p:sp>
      <p:sp>
        <p:nvSpPr>
          <p:cNvPr id="3" name="Content Placeholder 2"/>
          <p:cNvSpPr>
            <a:spLocks noGrp="1"/>
          </p:cNvSpPr>
          <p:nvPr>
            <p:ph idx="1"/>
          </p:nvPr>
        </p:nvSpPr>
        <p:spPr>
          <a:xfrm>
            <a:off x="1371600" y="1695450"/>
            <a:ext cx="9601200" cy="4781550"/>
          </a:xfrm>
        </p:spPr>
        <p:txBody>
          <a:bodyPr>
            <a:normAutofit lnSpcReduction="10000"/>
          </a:bodyPr>
          <a:lstStyle/>
          <a:p>
            <a:r>
              <a:rPr lang="en-JM" sz="2800" dirty="0" smtClean="0"/>
              <a:t>Section 14 </a:t>
            </a:r>
            <a:r>
              <a:rPr lang="en-JM" sz="2800" dirty="0"/>
              <a:t>(5) speaks to details of </a:t>
            </a:r>
            <a:r>
              <a:rPr lang="en-JM" sz="2800" dirty="0" smtClean="0"/>
              <a:t>the prescribed form for informed consent which is to be signed and speaks to who is to be present for signing</a:t>
            </a:r>
            <a:r>
              <a:rPr lang="en-JM" sz="2800" dirty="0"/>
              <a:t> </a:t>
            </a:r>
            <a:r>
              <a:rPr lang="en-JM" sz="2800" dirty="0" smtClean="0"/>
              <a:t>(JP or attorney).   </a:t>
            </a:r>
            <a:endParaRPr lang="en-JM" sz="2800" dirty="0"/>
          </a:p>
          <a:p>
            <a:r>
              <a:rPr lang="en-JM" sz="2800" dirty="0" smtClean="0">
                <a:solidFill>
                  <a:schemeClr val="tx1"/>
                </a:solidFill>
              </a:rPr>
              <a:t>Section 14(7) applies where parent or guardian of a protected person or child cannot be located to give informed consent. It allows for </a:t>
            </a:r>
            <a:r>
              <a:rPr lang="en-JM" sz="2800" dirty="0">
                <a:solidFill>
                  <a:schemeClr val="tx1"/>
                </a:solidFill>
              </a:rPr>
              <a:t>informed consent to be given </a:t>
            </a:r>
            <a:r>
              <a:rPr lang="en-JM" sz="2800" dirty="0" smtClean="0">
                <a:solidFill>
                  <a:schemeClr val="tx1"/>
                </a:solidFill>
              </a:rPr>
              <a:t>by:</a:t>
            </a:r>
          </a:p>
          <a:p>
            <a:pPr marL="1044702" lvl="1" indent="-514350">
              <a:buAutoNum type="alphaLcParenBoth"/>
            </a:pPr>
            <a:r>
              <a:rPr lang="en-JM" sz="2800" dirty="0" smtClean="0">
                <a:solidFill>
                  <a:schemeClr val="tx1"/>
                </a:solidFill>
              </a:rPr>
              <a:t>an </a:t>
            </a:r>
            <a:r>
              <a:rPr lang="en-JM" sz="2800" dirty="0">
                <a:solidFill>
                  <a:schemeClr val="tx1"/>
                </a:solidFill>
              </a:rPr>
              <a:t>adult relative </a:t>
            </a:r>
            <a:r>
              <a:rPr lang="en-JM" sz="2800" dirty="0" smtClean="0">
                <a:solidFill>
                  <a:schemeClr val="tx1"/>
                </a:solidFill>
              </a:rPr>
              <a:t>or another adult named </a:t>
            </a:r>
            <a:r>
              <a:rPr lang="en-JM" sz="2800" dirty="0">
                <a:solidFill>
                  <a:schemeClr val="tx1"/>
                </a:solidFill>
              </a:rPr>
              <a:t>by the parent or guardian </a:t>
            </a:r>
            <a:r>
              <a:rPr lang="en-JM" sz="2800" dirty="0" smtClean="0">
                <a:solidFill>
                  <a:schemeClr val="tx1"/>
                </a:solidFill>
              </a:rPr>
              <a:t>or an adult child of a protected person; or </a:t>
            </a:r>
          </a:p>
          <a:p>
            <a:pPr marL="1044702" lvl="1" indent="-514350">
              <a:buAutoNum type="alphaLcParenBoth"/>
            </a:pPr>
            <a:r>
              <a:rPr lang="en-JM" sz="2800" dirty="0" smtClean="0">
                <a:solidFill>
                  <a:schemeClr val="tx1"/>
                </a:solidFill>
              </a:rPr>
              <a:t>the Children’s Advocate in writing (there is a prescribed form which must be signed by the said Children’s Advocate or her nominee in the presence of a JP)</a:t>
            </a:r>
          </a:p>
          <a:p>
            <a:pPr marL="0" indent="0">
              <a:buNone/>
            </a:pPr>
            <a:endParaRPr lang="en-JM" i="1" dirty="0"/>
          </a:p>
          <a:p>
            <a:endParaRPr lang="en-JM" dirty="0"/>
          </a:p>
        </p:txBody>
      </p:sp>
    </p:spTree>
    <p:extLst>
      <p:ext uri="{BB962C8B-B14F-4D97-AF65-F5344CB8AC3E}">
        <p14:creationId xmlns="" xmlns:p14="http://schemas.microsoft.com/office/powerpoint/2010/main" val="1329101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dirty="0"/>
              <a:t>INFORMED CONSENT CONT’D</a:t>
            </a:r>
            <a:endParaRPr lang="en-JM" dirty="0"/>
          </a:p>
        </p:txBody>
      </p:sp>
      <p:sp>
        <p:nvSpPr>
          <p:cNvPr id="3" name="Content Placeholder 2"/>
          <p:cNvSpPr>
            <a:spLocks noGrp="1"/>
          </p:cNvSpPr>
          <p:nvPr>
            <p:ph idx="1"/>
          </p:nvPr>
        </p:nvSpPr>
        <p:spPr>
          <a:xfrm>
            <a:off x="1143000" y="1524001"/>
            <a:ext cx="10210800" cy="4933950"/>
          </a:xfrm>
        </p:spPr>
        <p:txBody>
          <a:bodyPr>
            <a:normAutofit lnSpcReduction="10000"/>
          </a:bodyPr>
          <a:lstStyle/>
          <a:p>
            <a:r>
              <a:rPr lang="en-JM" sz="2400" dirty="0"/>
              <a:t>For the protected person or child the sample is to be taken in the presence of certain persons, such as the parent or guardian unless they have been excluded. If they have been excluded then an adult relative and JP, </a:t>
            </a:r>
            <a:r>
              <a:rPr lang="en-JM" sz="2400" dirty="0" smtClean="0"/>
              <a:t>are to </a:t>
            </a:r>
            <a:r>
              <a:rPr lang="en-JM" sz="2400" dirty="0"/>
              <a:t>be present unless the protected person/child does not wish their presence.  – </a:t>
            </a:r>
            <a:r>
              <a:rPr lang="en-JM" sz="2400" i="1" dirty="0"/>
              <a:t>sections 17(1) –(6) </a:t>
            </a:r>
            <a:endParaRPr lang="en-JM" sz="2400" i="1" dirty="0" smtClean="0"/>
          </a:p>
          <a:p>
            <a:r>
              <a:rPr lang="en-JM" sz="2400" i="1" dirty="0" smtClean="0"/>
              <a:t>NOTE </a:t>
            </a:r>
            <a:r>
              <a:rPr lang="en-JM" sz="2400" i="1" dirty="0"/>
              <a:t>THAT </a:t>
            </a:r>
            <a:r>
              <a:rPr lang="en-JM" sz="2400" dirty="0"/>
              <a:t>s</a:t>
            </a:r>
            <a:r>
              <a:rPr lang="en-JM" sz="2400" dirty="0" smtClean="0"/>
              <a:t>ection </a:t>
            </a:r>
            <a:r>
              <a:rPr lang="en-JM" sz="2400" dirty="0"/>
              <a:t>22 allows for the detention officer to apply to the </a:t>
            </a:r>
            <a:r>
              <a:rPr lang="en-JM" sz="2400" dirty="0" smtClean="0"/>
              <a:t>Court </a:t>
            </a:r>
            <a:r>
              <a:rPr lang="en-JM" sz="2400" dirty="0"/>
              <a:t>for the taking of an intimate sample from protected person or child, </a:t>
            </a:r>
            <a:r>
              <a:rPr lang="en-JM" sz="2400" dirty="0" smtClean="0"/>
              <a:t>if:</a:t>
            </a:r>
          </a:p>
          <a:p>
            <a:pPr lvl="1">
              <a:buFont typeface="Wingdings" panose="05000000000000000000" pitchFamily="2" charset="2"/>
              <a:buChar char="Ø"/>
            </a:pPr>
            <a:r>
              <a:rPr lang="en-JM" sz="2400" dirty="0" smtClean="0"/>
              <a:t>the </a:t>
            </a:r>
            <a:r>
              <a:rPr lang="en-JM" sz="2400" dirty="0"/>
              <a:t>parent or guardian cannot be contacted or will not attend within a reasonable time to give </a:t>
            </a:r>
            <a:r>
              <a:rPr lang="en-JM" sz="2400" dirty="0" smtClean="0"/>
              <a:t>consent; </a:t>
            </a:r>
            <a:r>
              <a:rPr lang="en-JM" sz="2400" dirty="0"/>
              <a:t>or </a:t>
            </a:r>
            <a:endParaRPr lang="en-JM" sz="2400" dirty="0" smtClean="0"/>
          </a:p>
          <a:p>
            <a:pPr lvl="1">
              <a:buFont typeface="Wingdings" panose="05000000000000000000" pitchFamily="2" charset="2"/>
              <a:buChar char="Ø"/>
            </a:pPr>
            <a:r>
              <a:rPr lang="en-JM" sz="2400" dirty="0" smtClean="0"/>
              <a:t>they </a:t>
            </a:r>
            <a:r>
              <a:rPr lang="en-JM" sz="2400" dirty="0"/>
              <a:t>are excluded based on section 14(2) (above</a:t>
            </a:r>
            <a:r>
              <a:rPr lang="en-JM" sz="2400" dirty="0" smtClean="0"/>
              <a:t>);  </a:t>
            </a:r>
            <a:r>
              <a:rPr lang="en-JM" sz="2400" dirty="0"/>
              <a:t>or </a:t>
            </a:r>
            <a:endParaRPr lang="en-JM" sz="2400" dirty="0" smtClean="0"/>
          </a:p>
          <a:p>
            <a:pPr lvl="1">
              <a:buFont typeface="Wingdings" panose="05000000000000000000" pitchFamily="2" charset="2"/>
              <a:buChar char="Ø"/>
            </a:pPr>
            <a:r>
              <a:rPr lang="en-JM" sz="2400" dirty="0" smtClean="0"/>
              <a:t>they </a:t>
            </a:r>
            <a:r>
              <a:rPr lang="en-JM" sz="2400" dirty="0"/>
              <a:t>refuse </a:t>
            </a:r>
            <a:r>
              <a:rPr lang="en-JM" sz="2400" dirty="0" smtClean="0"/>
              <a:t>to consent; or </a:t>
            </a:r>
          </a:p>
          <a:p>
            <a:pPr lvl="1">
              <a:buFont typeface="Wingdings" panose="05000000000000000000" pitchFamily="2" charset="2"/>
              <a:buChar char="Ø"/>
            </a:pPr>
            <a:r>
              <a:rPr lang="en-JM" sz="2400" dirty="0" smtClean="0"/>
              <a:t>the protected person or child does not have a living parent or guardian or the detention officer cannot reasonably determine if there is a living </a:t>
            </a:r>
            <a:r>
              <a:rPr lang="en-JM" sz="2400" dirty="0"/>
              <a:t>parent or guardian. </a:t>
            </a:r>
          </a:p>
          <a:p>
            <a:endParaRPr lang="en-JM" dirty="0"/>
          </a:p>
        </p:txBody>
      </p:sp>
    </p:spTree>
    <p:extLst>
      <p:ext uri="{BB962C8B-B14F-4D97-AF65-F5344CB8AC3E}">
        <p14:creationId xmlns="" xmlns:p14="http://schemas.microsoft.com/office/powerpoint/2010/main" val="21467019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dirty="0" smtClean="0"/>
              <a:t>INTIMATE AND NON-INTIMATE –procedure for taking samples generally.</a:t>
            </a:r>
            <a:endParaRPr lang="en-JM" dirty="0"/>
          </a:p>
        </p:txBody>
      </p:sp>
      <p:sp>
        <p:nvSpPr>
          <p:cNvPr id="3" name="Content Placeholder 2"/>
          <p:cNvSpPr>
            <a:spLocks noGrp="1"/>
          </p:cNvSpPr>
          <p:nvPr>
            <p:ph idx="1"/>
          </p:nvPr>
        </p:nvSpPr>
        <p:spPr>
          <a:xfrm>
            <a:off x="1371600" y="2286000"/>
            <a:ext cx="9601200" cy="4038600"/>
          </a:xfrm>
        </p:spPr>
        <p:txBody>
          <a:bodyPr>
            <a:normAutofit/>
          </a:bodyPr>
          <a:lstStyle/>
          <a:p>
            <a:r>
              <a:rPr lang="en-JM" sz="2800" dirty="0" smtClean="0"/>
              <a:t>Section 15(1</a:t>
            </a:r>
            <a:r>
              <a:rPr lang="en-JM" sz="2800" dirty="0"/>
              <a:t>) differentiates between intimate and </a:t>
            </a:r>
            <a:r>
              <a:rPr lang="en-JM" sz="2800" dirty="0" smtClean="0"/>
              <a:t>non-intimate (as previously defined). </a:t>
            </a:r>
            <a:endParaRPr lang="en-JM" sz="2800" dirty="0"/>
          </a:p>
          <a:p>
            <a:pPr lvl="0"/>
            <a:r>
              <a:rPr lang="en-JM" sz="2800" dirty="0" smtClean="0"/>
              <a:t>Informed consent </a:t>
            </a:r>
            <a:r>
              <a:rPr lang="en-JM" sz="2800" dirty="0"/>
              <a:t>may be given for </a:t>
            </a:r>
            <a:r>
              <a:rPr lang="en-JM" sz="2800" dirty="0" smtClean="0"/>
              <a:t>non-intimate samples </a:t>
            </a:r>
            <a:r>
              <a:rPr lang="en-JM" sz="2800" dirty="0"/>
              <a:t>but where not given or </a:t>
            </a:r>
            <a:r>
              <a:rPr lang="en-JM" sz="2800" dirty="0" smtClean="0"/>
              <a:t>withdrawn, </a:t>
            </a:r>
            <a:r>
              <a:rPr lang="en-JM" sz="2800" b="1" i="1" dirty="0" smtClean="0"/>
              <a:t>reasonable </a:t>
            </a:r>
            <a:r>
              <a:rPr lang="en-JM" sz="2800" b="1" i="1" dirty="0"/>
              <a:t>force </a:t>
            </a:r>
            <a:r>
              <a:rPr lang="en-JM" sz="2800" dirty="0"/>
              <a:t>may be used to </a:t>
            </a:r>
            <a:r>
              <a:rPr lang="en-JM" sz="2800" dirty="0" smtClean="0"/>
              <a:t>obtain samples</a:t>
            </a:r>
            <a:r>
              <a:rPr lang="en-JM" sz="2800" dirty="0" smtClean="0"/>
              <a:t>.{except for child under 12. sec 25[2] </a:t>
            </a:r>
            <a:endParaRPr lang="en-JM" sz="2800" dirty="0"/>
          </a:p>
          <a:p>
            <a:r>
              <a:rPr lang="en-JM" sz="2800" dirty="0" smtClean="0"/>
              <a:t>Informed </a:t>
            </a:r>
            <a:r>
              <a:rPr lang="en-JM" sz="2800" dirty="0"/>
              <a:t>consent may be given for </a:t>
            </a:r>
            <a:r>
              <a:rPr lang="en-JM" sz="2800" dirty="0" smtClean="0"/>
              <a:t>intimate samples </a:t>
            </a:r>
            <a:r>
              <a:rPr lang="en-JM" sz="2800" dirty="0"/>
              <a:t>but if not given or withdrawn an order is to sought from </a:t>
            </a:r>
            <a:r>
              <a:rPr lang="en-JM" sz="2800" dirty="0" smtClean="0"/>
              <a:t>the Court </a:t>
            </a:r>
            <a:r>
              <a:rPr lang="en-JM" sz="2800" i="1" dirty="0" smtClean="0"/>
              <a:t>– section 15(1)(b)</a:t>
            </a:r>
            <a:endParaRPr lang="en-JM" sz="2800" i="1" dirty="0"/>
          </a:p>
          <a:p>
            <a:pPr marL="0" indent="0">
              <a:buNone/>
            </a:pPr>
            <a:endParaRPr lang="en-JM" dirty="0"/>
          </a:p>
          <a:p>
            <a:endParaRPr lang="en-JM" dirty="0"/>
          </a:p>
        </p:txBody>
      </p:sp>
    </p:spTree>
    <p:extLst>
      <p:ext uri="{BB962C8B-B14F-4D97-AF65-F5344CB8AC3E}">
        <p14:creationId xmlns="" xmlns:p14="http://schemas.microsoft.com/office/powerpoint/2010/main" val="37940669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dirty="0"/>
              <a:t>INTIMATE AND </a:t>
            </a:r>
            <a:r>
              <a:rPr lang="en-JM" b="1" dirty="0" smtClean="0"/>
              <a:t>NON-INTIMATE CONT’D</a:t>
            </a:r>
            <a:endParaRPr lang="en-JM" dirty="0"/>
          </a:p>
        </p:txBody>
      </p:sp>
      <p:sp>
        <p:nvSpPr>
          <p:cNvPr id="3" name="Content Placeholder 2"/>
          <p:cNvSpPr>
            <a:spLocks noGrp="1"/>
          </p:cNvSpPr>
          <p:nvPr>
            <p:ph idx="1"/>
          </p:nvPr>
        </p:nvSpPr>
        <p:spPr>
          <a:xfrm>
            <a:off x="1371600" y="1733550"/>
            <a:ext cx="9601200" cy="4533900"/>
          </a:xfrm>
        </p:spPr>
        <p:txBody>
          <a:bodyPr/>
          <a:lstStyle/>
          <a:p>
            <a:r>
              <a:rPr lang="en-JM" sz="2800" b="1" dirty="0"/>
              <a:t>NON-INTIMATE </a:t>
            </a:r>
            <a:r>
              <a:rPr lang="en-JM" sz="2800" dirty="0"/>
              <a:t>- Before the detention officer seeks the consent or causes a sample to be taken the person is to be informed that if they refuse to consent to the taking of a non-intimate sample or if consent given and subsequently withdrawn it may be taken with </a:t>
            </a:r>
            <a:r>
              <a:rPr lang="en-JM" sz="2800" b="1" i="1" dirty="0"/>
              <a:t>reasonable force </a:t>
            </a:r>
            <a:r>
              <a:rPr lang="en-JM" sz="2800" dirty="0"/>
              <a:t>in accordance with section 25 </a:t>
            </a:r>
            <a:r>
              <a:rPr lang="en-JM" sz="2800" i="1" dirty="0"/>
              <a:t>– section 15(2) </a:t>
            </a:r>
            <a:endParaRPr lang="en-JM" sz="2800" i="1" dirty="0" smtClean="0"/>
          </a:p>
          <a:p>
            <a:pPr marL="0" indent="0">
              <a:buNone/>
            </a:pPr>
            <a:endParaRPr lang="en-JM" sz="2800" i="1" dirty="0"/>
          </a:p>
          <a:p>
            <a:r>
              <a:rPr lang="en-JM" sz="2800" b="1" dirty="0"/>
              <a:t>INTIMATE SAMPLE - </a:t>
            </a:r>
            <a:r>
              <a:rPr lang="en-JM" sz="2800" dirty="0"/>
              <a:t>if the person refuses or withdraws consent they are to be told that a court order may be sought. </a:t>
            </a:r>
          </a:p>
          <a:p>
            <a:pPr marL="0" indent="0">
              <a:buNone/>
            </a:pPr>
            <a:endParaRPr lang="en-JM" dirty="0"/>
          </a:p>
        </p:txBody>
      </p:sp>
    </p:spTree>
    <p:extLst>
      <p:ext uri="{BB962C8B-B14F-4D97-AF65-F5344CB8AC3E}">
        <p14:creationId xmlns="" xmlns:p14="http://schemas.microsoft.com/office/powerpoint/2010/main" val="23177549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u="sng" dirty="0" smtClean="0"/>
              <a:t>PART IV – TAKING OF SAMPLES FROM PERSONS IN DETENTION </a:t>
            </a:r>
            <a:endParaRPr lang="en-JM" dirty="0"/>
          </a:p>
        </p:txBody>
      </p:sp>
      <p:sp>
        <p:nvSpPr>
          <p:cNvPr id="3" name="Content Placeholder 2"/>
          <p:cNvSpPr>
            <a:spLocks noGrp="1"/>
          </p:cNvSpPr>
          <p:nvPr>
            <p:ph idx="1"/>
          </p:nvPr>
        </p:nvSpPr>
        <p:spPr/>
        <p:txBody>
          <a:bodyPr>
            <a:normAutofit lnSpcReduction="10000"/>
          </a:bodyPr>
          <a:lstStyle/>
          <a:p>
            <a:r>
              <a:rPr lang="en-JM" sz="2800" dirty="0" smtClean="0"/>
              <a:t>Gives </a:t>
            </a:r>
            <a:r>
              <a:rPr lang="en-JM" sz="2800" dirty="0"/>
              <a:t>power to take samples from persons in detention as long as they are detained </a:t>
            </a:r>
            <a:r>
              <a:rPr lang="en-JM" sz="2800" dirty="0" smtClean="0"/>
              <a:t>for a </a:t>
            </a:r>
            <a:r>
              <a:rPr lang="en-JM" sz="2800" dirty="0"/>
              <a:t>relevant </a:t>
            </a:r>
            <a:r>
              <a:rPr lang="en-JM" sz="2800" dirty="0" smtClean="0"/>
              <a:t>offence. </a:t>
            </a:r>
          </a:p>
          <a:p>
            <a:pPr marL="0" indent="0">
              <a:buNone/>
            </a:pPr>
            <a:endParaRPr lang="en-JM" sz="2800" dirty="0" smtClean="0"/>
          </a:p>
          <a:p>
            <a:r>
              <a:rPr lang="en-JM" sz="2800" dirty="0"/>
              <a:t>The Detention </a:t>
            </a:r>
            <a:r>
              <a:rPr lang="en-JM" sz="2800" dirty="0" smtClean="0"/>
              <a:t>Officer (as defined by the Act – includes </a:t>
            </a:r>
            <a:r>
              <a:rPr lang="en-JM" sz="2800" i="1" dirty="0" smtClean="0"/>
              <a:t>inter alia </a:t>
            </a:r>
            <a:r>
              <a:rPr lang="en-JM" sz="2800" dirty="0" smtClean="0"/>
              <a:t>members of the JCF and JDF, forensic analysts and correctional officers) can </a:t>
            </a:r>
            <a:r>
              <a:rPr lang="en-JM" sz="2800" dirty="0"/>
              <a:t>only take samples based on the provisions of the Act </a:t>
            </a:r>
            <a:r>
              <a:rPr lang="en-JM" sz="2800" i="1" dirty="0" smtClean="0"/>
              <a:t>- section 18. </a:t>
            </a:r>
          </a:p>
          <a:p>
            <a:pPr marL="0" indent="0">
              <a:buNone/>
            </a:pPr>
            <a:r>
              <a:rPr lang="en-JM" sz="2400" dirty="0" smtClean="0"/>
              <a:t> </a:t>
            </a:r>
          </a:p>
          <a:p>
            <a:endParaRPr lang="en-JM" dirty="0" smtClean="0"/>
          </a:p>
          <a:p>
            <a:endParaRPr lang="en-JM" dirty="0"/>
          </a:p>
        </p:txBody>
      </p:sp>
    </p:spTree>
    <p:extLst>
      <p:ext uri="{BB962C8B-B14F-4D97-AF65-F5344CB8AC3E}">
        <p14:creationId xmlns="" xmlns:p14="http://schemas.microsoft.com/office/powerpoint/2010/main" val="2955588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PURPOSE OF THE ACT </a:t>
            </a:r>
            <a:endParaRPr lang="en-JM" dirty="0"/>
          </a:p>
        </p:txBody>
      </p:sp>
      <p:sp>
        <p:nvSpPr>
          <p:cNvPr id="3" name="Content Placeholder 2"/>
          <p:cNvSpPr>
            <a:spLocks noGrp="1"/>
          </p:cNvSpPr>
          <p:nvPr>
            <p:ph idx="1"/>
          </p:nvPr>
        </p:nvSpPr>
        <p:spPr>
          <a:xfrm>
            <a:off x="1371600" y="1847850"/>
            <a:ext cx="9601200" cy="4419600"/>
          </a:xfrm>
        </p:spPr>
        <p:txBody>
          <a:bodyPr>
            <a:normAutofit lnSpcReduction="10000"/>
          </a:bodyPr>
          <a:lstStyle/>
          <a:p>
            <a:pPr marL="0" indent="0">
              <a:buNone/>
            </a:pPr>
            <a:r>
              <a:rPr lang="en-JM" sz="2800" b="1" dirty="0" smtClean="0"/>
              <a:t>To provide for - </a:t>
            </a:r>
          </a:p>
          <a:p>
            <a:r>
              <a:rPr lang="en-JM" sz="2800" b="1" dirty="0" smtClean="0"/>
              <a:t>the keeping, maintenance and operation of a consolidated forensic DNA databank (National DNA Register) for the purposes of forensic investigation</a:t>
            </a:r>
            <a:r>
              <a:rPr lang="en-JM" sz="2800" dirty="0" smtClean="0"/>
              <a:t> and human identification; </a:t>
            </a:r>
          </a:p>
          <a:p>
            <a:r>
              <a:rPr lang="en-JM" sz="2800" dirty="0" smtClean="0"/>
              <a:t>the regulation of the taking of bodily samples (other than finger prints taken for the purposes of the </a:t>
            </a:r>
            <a:r>
              <a:rPr lang="en-JM" sz="2800" b="1" dirty="0" smtClean="0"/>
              <a:t>Finger Prints Act</a:t>
            </a:r>
            <a:r>
              <a:rPr lang="en-JM" sz="2800" dirty="0" smtClean="0"/>
              <a:t>) from persons and crime scenes; and</a:t>
            </a:r>
          </a:p>
          <a:p>
            <a:r>
              <a:rPr lang="en-JM" sz="2800" b="1" dirty="0"/>
              <a:t>t</a:t>
            </a:r>
            <a:r>
              <a:rPr lang="en-JM" sz="2800" b="1" dirty="0" smtClean="0"/>
              <a:t>he retention or destruction </a:t>
            </a:r>
            <a:r>
              <a:rPr lang="en-JM" sz="2800" dirty="0" smtClean="0"/>
              <a:t>of samples and DNA profiles and related matters.</a:t>
            </a:r>
          </a:p>
          <a:p>
            <a:pPr marL="0" indent="0">
              <a:buNone/>
            </a:pPr>
            <a:r>
              <a:rPr lang="en-JM" dirty="0"/>
              <a:t>	</a:t>
            </a:r>
            <a:r>
              <a:rPr lang="en-JM" dirty="0" smtClean="0"/>
              <a:t>					</a:t>
            </a:r>
            <a:endParaRPr lang="en-JM" i="1" dirty="0"/>
          </a:p>
        </p:txBody>
      </p:sp>
    </p:spTree>
    <p:extLst>
      <p:ext uri="{BB962C8B-B14F-4D97-AF65-F5344CB8AC3E}">
        <p14:creationId xmlns="" xmlns:p14="http://schemas.microsoft.com/office/powerpoint/2010/main" val="20573107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TAKING SAMPLES FROM PERSONS IN DETENTION CONT’D</a:t>
            </a:r>
          </a:p>
        </p:txBody>
      </p:sp>
      <p:sp>
        <p:nvSpPr>
          <p:cNvPr id="3" name="Content Placeholder 2"/>
          <p:cNvSpPr>
            <a:spLocks noGrp="1"/>
          </p:cNvSpPr>
          <p:nvPr>
            <p:ph idx="1"/>
          </p:nvPr>
        </p:nvSpPr>
        <p:spPr>
          <a:xfrm>
            <a:off x="1371600" y="1924050"/>
            <a:ext cx="10458450" cy="4610100"/>
          </a:xfrm>
        </p:spPr>
        <p:txBody>
          <a:bodyPr>
            <a:normAutofit fontScale="92500" lnSpcReduction="20000"/>
          </a:bodyPr>
          <a:lstStyle/>
          <a:p>
            <a:pPr marL="0" indent="0">
              <a:buNone/>
            </a:pPr>
            <a:r>
              <a:rPr lang="en-JM" sz="2400" b="1" dirty="0"/>
              <a:t>INTIMATE SAMPLE </a:t>
            </a:r>
            <a:endParaRPr lang="en-JM" sz="2400" b="1" dirty="0" smtClean="0"/>
          </a:p>
          <a:p>
            <a:pPr marL="0" indent="0">
              <a:buNone/>
            </a:pPr>
            <a:r>
              <a:rPr lang="en-JM" sz="2400" b="1" dirty="0" smtClean="0"/>
              <a:t>Section 19 -determine if person is protected person or </a:t>
            </a:r>
            <a:r>
              <a:rPr lang="en-JM" sz="2400" b="1" dirty="0" err="1" smtClean="0"/>
              <a:t>child.If</a:t>
            </a:r>
            <a:r>
              <a:rPr lang="en-JM" sz="2400" b="1" dirty="0" smtClean="0"/>
              <a:t> person protected or child</a:t>
            </a:r>
          </a:p>
          <a:p>
            <a:pPr marL="0" indent="0">
              <a:buNone/>
            </a:pPr>
            <a:r>
              <a:rPr lang="en-JM" sz="2400" b="1" dirty="0" smtClean="0"/>
              <a:t>Section 22 comes into </a:t>
            </a:r>
            <a:r>
              <a:rPr lang="en-JM" sz="2400" b="1" dirty="0" err="1" smtClean="0"/>
              <a:t>operation.Section</a:t>
            </a:r>
            <a:r>
              <a:rPr lang="en-JM" sz="2400" b="1" dirty="0" smtClean="0"/>
              <a:t> 22 [1] allows for court order to be made.</a:t>
            </a:r>
            <a:endParaRPr lang="en-JM" sz="2400" b="1" dirty="0"/>
          </a:p>
          <a:p>
            <a:r>
              <a:rPr lang="en-JM" sz="2400" dirty="0">
                <a:solidFill>
                  <a:schemeClr val="tx1"/>
                </a:solidFill>
              </a:rPr>
              <a:t>Where there is an authorisation given to take an intimate sample from a person in detention </a:t>
            </a:r>
            <a:r>
              <a:rPr lang="en-JM" sz="2400" dirty="0" smtClean="0">
                <a:solidFill>
                  <a:schemeClr val="tx1"/>
                </a:solidFill>
              </a:rPr>
              <a:t> </a:t>
            </a:r>
            <a:r>
              <a:rPr lang="en-JM" sz="2400" dirty="0" smtClean="0">
                <a:solidFill>
                  <a:schemeClr val="tx1"/>
                </a:solidFill>
              </a:rPr>
              <a:t> section 19  [4] </a:t>
            </a:r>
            <a:r>
              <a:rPr lang="en-JM" sz="2400" dirty="0" smtClean="0">
                <a:solidFill>
                  <a:schemeClr val="tx1"/>
                </a:solidFill>
              </a:rPr>
              <a:t>– speaks to procedure </a:t>
            </a:r>
            <a:endParaRPr lang="en-JM" sz="2400" i="1" dirty="0" smtClean="0">
              <a:solidFill>
                <a:schemeClr val="tx1"/>
              </a:solidFill>
            </a:endParaRPr>
          </a:p>
          <a:p>
            <a:r>
              <a:rPr lang="en-JM" sz="2400" dirty="0" smtClean="0">
                <a:solidFill>
                  <a:schemeClr val="tx1"/>
                </a:solidFill>
              </a:rPr>
              <a:t>If </a:t>
            </a:r>
            <a:r>
              <a:rPr lang="en-JM" sz="2400" dirty="0">
                <a:solidFill>
                  <a:schemeClr val="tx1"/>
                </a:solidFill>
              </a:rPr>
              <a:t>the Authorising Officer is then to seek the consent of the person to take the intimate sample, </a:t>
            </a:r>
            <a:r>
              <a:rPr lang="en-JM" sz="2400" dirty="0" smtClean="0">
                <a:solidFill>
                  <a:schemeClr val="tx1"/>
                </a:solidFill>
              </a:rPr>
              <a:t>before </a:t>
            </a:r>
            <a:r>
              <a:rPr lang="en-JM" sz="2400" dirty="0">
                <a:solidFill>
                  <a:schemeClr val="tx1"/>
                </a:solidFill>
              </a:rPr>
              <a:t>seeking that consent the person is to be informed:</a:t>
            </a:r>
          </a:p>
          <a:p>
            <a:pPr lvl="1">
              <a:buFont typeface="Wingdings" panose="05000000000000000000" pitchFamily="2" charset="2"/>
              <a:buChar char="ü"/>
            </a:pPr>
            <a:r>
              <a:rPr lang="en-JM" sz="2400" dirty="0" smtClean="0">
                <a:solidFill>
                  <a:schemeClr val="tx1"/>
                </a:solidFill>
              </a:rPr>
              <a:t>of the nature </a:t>
            </a:r>
            <a:r>
              <a:rPr lang="en-JM" sz="2400" dirty="0">
                <a:solidFill>
                  <a:schemeClr val="tx1"/>
                </a:solidFill>
              </a:rPr>
              <a:t>of offence that the person is suspected to have been </a:t>
            </a:r>
            <a:r>
              <a:rPr lang="en-JM" sz="2400" dirty="0" smtClean="0">
                <a:solidFill>
                  <a:schemeClr val="tx1"/>
                </a:solidFill>
              </a:rPr>
              <a:t>involved; </a:t>
            </a:r>
            <a:endParaRPr lang="en-JM" sz="2400" dirty="0">
              <a:solidFill>
                <a:schemeClr val="tx1"/>
              </a:solidFill>
            </a:endParaRPr>
          </a:p>
          <a:p>
            <a:pPr lvl="1">
              <a:buFont typeface="Wingdings" panose="05000000000000000000" pitchFamily="2" charset="2"/>
              <a:buChar char="ü"/>
            </a:pPr>
            <a:r>
              <a:rPr lang="en-JM" sz="2400" dirty="0" smtClean="0">
                <a:solidFill>
                  <a:schemeClr val="tx1"/>
                </a:solidFill>
              </a:rPr>
              <a:t> that </a:t>
            </a:r>
            <a:r>
              <a:rPr lang="en-JM" sz="2400" dirty="0">
                <a:solidFill>
                  <a:schemeClr val="tx1"/>
                </a:solidFill>
              </a:rPr>
              <a:t>an </a:t>
            </a:r>
            <a:r>
              <a:rPr lang="en-JM" sz="2400" dirty="0" smtClean="0">
                <a:solidFill>
                  <a:schemeClr val="tx1"/>
                </a:solidFill>
              </a:rPr>
              <a:t>authorisation has been </a:t>
            </a:r>
            <a:r>
              <a:rPr lang="en-JM" sz="2400" dirty="0">
                <a:solidFill>
                  <a:schemeClr val="tx1"/>
                </a:solidFill>
              </a:rPr>
              <a:t>given under </a:t>
            </a:r>
            <a:r>
              <a:rPr lang="en-JM" sz="2400" dirty="0" smtClean="0">
                <a:solidFill>
                  <a:schemeClr val="tx1"/>
                </a:solidFill>
              </a:rPr>
              <a:t>section 19(2</a:t>
            </a:r>
            <a:r>
              <a:rPr lang="en-JM" sz="2400" dirty="0">
                <a:solidFill>
                  <a:schemeClr val="tx1"/>
                </a:solidFill>
              </a:rPr>
              <a:t>)(a</a:t>
            </a:r>
            <a:r>
              <a:rPr lang="en-JM" sz="2400" dirty="0" smtClean="0">
                <a:solidFill>
                  <a:schemeClr val="tx1"/>
                </a:solidFill>
              </a:rPr>
              <a:t>); and </a:t>
            </a:r>
            <a:endParaRPr lang="en-JM" sz="2400" dirty="0">
              <a:solidFill>
                <a:schemeClr val="tx1"/>
              </a:solidFill>
            </a:endParaRPr>
          </a:p>
          <a:p>
            <a:pPr lvl="1">
              <a:buFont typeface="Wingdings" panose="05000000000000000000" pitchFamily="2" charset="2"/>
              <a:buChar char="ü"/>
            </a:pPr>
            <a:r>
              <a:rPr lang="en-JM" sz="2400" dirty="0" smtClean="0">
                <a:solidFill>
                  <a:schemeClr val="tx1"/>
                </a:solidFill>
              </a:rPr>
              <a:t>the grounds </a:t>
            </a:r>
            <a:r>
              <a:rPr lang="en-JM" sz="2400" dirty="0">
                <a:solidFill>
                  <a:schemeClr val="tx1"/>
                </a:solidFill>
              </a:rPr>
              <a:t>on which it has been given </a:t>
            </a:r>
            <a:endParaRPr lang="en-JM" sz="2400" dirty="0" smtClean="0">
              <a:solidFill>
                <a:schemeClr val="tx1"/>
              </a:solidFill>
            </a:endParaRPr>
          </a:p>
          <a:p>
            <a:pPr marL="530352" lvl="1" indent="0">
              <a:buNone/>
            </a:pPr>
            <a:r>
              <a:rPr lang="en-JM" sz="2400" dirty="0" smtClean="0">
                <a:solidFill>
                  <a:schemeClr val="tx1"/>
                </a:solidFill>
              </a:rPr>
              <a:t>Section 21 further describes process and section 21 [4] allows for application of court </a:t>
            </a:r>
            <a:r>
              <a:rPr lang="en-JM" sz="2400" dirty="0" smtClean="0">
                <a:solidFill>
                  <a:schemeClr val="tx1"/>
                </a:solidFill>
              </a:rPr>
              <a:t>o</a:t>
            </a:r>
            <a:r>
              <a:rPr lang="en-JM" sz="2400" dirty="0" smtClean="0">
                <a:solidFill>
                  <a:schemeClr val="tx1"/>
                </a:solidFill>
              </a:rPr>
              <a:t>rder where required.</a:t>
            </a:r>
            <a:r>
              <a:rPr lang="en-JM" sz="2400" dirty="0" smtClean="0">
                <a:solidFill>
                  <a:schemeClr val="tx1"/>
                </a:solidFill>
              </a:rPr>
              <a:t>								</a:t>
            </a:r>
            <a:endParaRPr lang="en-JM" sz="2400" dirty="0">
              <a:solidFill>
                <a:schemeClr val="tx1"/>
              </a:solidFill>
            </a:endParaRPr>
          </a:p>
          <a:p>
            <a:endParaRPr lang="en-JM" dirty="0"/>
          </a:p>
        </p:txBody>
      </p:sp>
    </p:spTree>
    <p:extLst>
      <p:ext uri="{BB962C8B-B14F-4D97-AF65-F5344CB8AC3E}">
        <p14:creationId xmlns="" xmlns:p14="http://schemas.microsoft.com/office/powerpoint/2010/main" val="11897393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TAKING SAMPLES FROM PERSONS IN DETENTION </a:t>
            </a:r>
            <a:r>
              <a:rPr lang="en-JM" dirty="0" smtClean="0"/>
              <a:t>CONT’D</a:t>
            </a:r>
            <a:endParaRPr lang="en-JM" dirty="0"/>
          </a:p>
        </p:txBody>
      </p:sp>
      <p:sp>
        <p:nvSpPr>
          <p:cNvPr id="3" name="Content Placeholder 2"/>
          <p:cNvSpPr>
            <a:spLocks noGrp="1"/>
          </p:cNvSpPr>
          <p:nvPr>
            <p:ph idx="1"/>
          </p:nvPr>
        </p:nvSpPr>
        <p:spPr>
          <a:xfrm>
            <a:off x="1371600" y="1962150"/>
            <a:ext cx="10496550" cy="4743450"/>
          </a:xfrm>
        </p:spPr>
        <p:txBody>
          <a:bodyPr>
            <a:normAutofit fontScale="92500"/>
          </a:bodyPr>
          <a:lstStyle/>
          <a:p>
            <a:pPr marL="0" indent="0">
              <a:buNone/>
            </a:pPr>
            <a:r>
              <a:rPr lang="en-JM" sz="2600" b="1" dirty="0" smtClean="0"/>
              <a:t>NON- INTIMATE </a:t>
            </a:r>
            <a:r>
              <a:rPr lang="en-JM" sz="2600" b="1" dirty="0"/>
              <a:t>SAMPLE </a:t>
            </a:r>
            <a:endParaRPr lang="en-JM" sz="2600" b="1" dirty="0" smtClean="0"/>
          </a:p>
          <a:p>
            <a:r>
              <a:rPr lang="en-JM" sz="2400" dirty="0" smtClean="0"/>
              <a:t>If it is an non-intimate sample such a sample may be taken from a person who is detained for a relevant offence for the purpose of the generation of a DNA profile to be entered into the reference index, and there must be an informed consent in writing or an authorisation officer’s authorisation for it to be taken.</a:t>
            </a:r>
            <a:endParaRPr lang="en-JM" sz="2400" dirty="0"/>
          </a:p>
          <a:p>
            <a:r>
              <a:rPr lang="en-JM" sz="2400" dirty="0" smtClean="0"/>
              <a:t>No  authorisation should be given unless (per section 20(3)): </a:t>
            </a:r>
            <a:endParaRPr lang="en-JM" sz="2400" dirty="0"/>
          </a:p>
          <a:p>
            <a:pPr marL="987552" lvl="1" indent="-457200">
              <a:buFont typeface="+mj-lt"/>
              <a:buAutoNum type="arabicPeriod"/>
            </a:pPr>
            <a:r>
              <a:rPr lang="en-JM" sz="2400" dirty="0" smtClean="0"/>
              <a:t>the Authorising </a:t>
            </a:r>
            <a:r>
              <a:rPr lang="en-JM" sz="2400" dirty="0"/>
              <a:t>Officer has reasonable grounds for suspecting involvement of the person in the commission of the relevance offence in which he is detained</a:t>
            </a:r>
            <a:r>
              <a:rPr lang="en-JM" sz="2400" dirty="0" smtClean="0"/>
              <a:t>;</a:t>
            </a:r>
          </a:p>
          <a:p>
            <a:pPr marL="987552" lvl="1" indent="-457200">
              <a:buFont typeface="+mj-lt"/>
              <a:buAutoNum type="arabicPeriod"/>
            </a:pPr>
            <a:r>
              <a:rPr lang="en-JM" sz="2400" dirty="0" smtClean="0"/>
              <a:t> </a:t>
            </a:r>
            <a:r>
              <a:rPr lang="en-JM" sz="2400" dirty="0"/>
              <a:t>the Authorising Officer has reasonable grounds to believe that the it tends to confirm or disprove that person is involved in the commission of that offence; and </a:t>
            </a:r>
            <a:endParaRPr lang="en-JM" sz="2400" dirty="0" smtClean="0"/>
          </a:p>
          <a:p>
            <a:pPr marL="987552" lvl="1" indent="-457200">
              <a:buFont typeface="+mj-lt"/>
              <a:buAutoNum type="arabicPeriod"/>
            </a:pPr>
            <a:r>
              <a:rPr lang="en-JM" sz="2400" dirty="0" smtClean="0"/>
              <a:t>That </a:t>
            </a:r>
            <a:r>
              <a:rPr lang="en-JM" sz="2400" dirty="0"/>
              <a:t>the result of the forensic testing may be given in evidence</a:t>
            </a:r>
            <a:r>
              <a:rPr lang="en-JM" sz="2400" dirty="0" smtClean="0"/>
              <a:t>. </a:t>
            </a:r>
            <a:endParaRPr lang="en-JM" sz="2400" dirty="0"/>
          </a:p>
          <a:p>
            <a:pPr marL="0" indent="0">
              <a:buNone/>
            </a:pPr>
            <a:endParaRPr lang="en-JM" dirty="0"/>
          </a:p>
        </p:txBody>
      </p:sp>
    </p:spTree>
    <p:extLst>
      <p:ext uri="{BB962C8B-B14F-4D97-AF65-F5344CB8AC3E}">
        <p14:creationId xmlns="" xmlns:p14="http://schemas.microsoft.com/office/powerpoint/2010/main" val="7957228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TAKING SAMPLES FROM PERSONS IN DETENTION </a:t>
            </a:r>
            <a:r>
              <a:rPr lang="en-JM" dirty="0" smtClean="0"/>
              <a:t>CONT’D - intimate sample</a:t>
            </a:r>
            <a:endParaRPr lang="en-JM" dirty="0"/>
          </a:p>
        </p:txBody>
      </p:sp>
      <p:sp>
        <p:nvSpPr>
          <p:cNvPr id="3" name="Content Placeholder 2"/>
          <p:cNvSpPr>
            <a:spLocks noGrp="1"/>
          </p:cNvSpPr>
          <p:nvPr>
            <p:ph idx="1"/>
          </p:nvPr>
        </p:nvSpPr>
        <p:spPr>
          <a:xfrm>
            <a:off x="1371600" y="2171700"/>
            <a:ext cx="9601200" cy="4324350"/>
          </a:xfrm>
        </p:spPr>
        <p:txBody>
          <a:bodyPr>
            <a:normAutofit/>
          </a:bodyPr>
          <a:lstStyle/>
          <a:p>
            <a:r>
              <a:rPr lang="en-JM" dirty="0" smtClean="0"/>
              <a:t>Section 21(2) </a:t>
            </a:r>
            <a:r>
              <a:rPr lang="en-JM" dirty="0"/>
              <a:t>gives more details as to how the intimate samples are to be taken from persons in detention for the purpose of the generation of a DNA profile for entry in Reference Index. </a:t>
            </a:r>
          </a:p>
          <a:p>
            <a:r>
              <a:rPr lang="en-JM" dirty="0"/>
              <a:t>Requirements: </a:t>
            </a:r>
          </a:p>
          <a:p>
            <a:pPr marL="530352" lvl="1" indent="0">
              <a:buNone/>
            </a:pPr>
            <a:r>
              <a:rPr lang="en-JM" dirty="0"/>
              <a:t>- Authorising Officer authorises it for purpose of entry into Reference Index. </a:t>
            </a:r>
          </a:p>
          <a:p>
            <a:pPr marL="530352" lvl="1" indent="0">
              <a:buNone/>
            </a:pPr>
            <a:r>
              <a:rPr lang="en-JM" dirty="0"/>
              <a:t>- Informed consent given in writing</a:t>
            </a:r>
            <a:r>
              <a:rPr lang="en-JM" dirty="0" smtClean="0"/>
              <a:t>.</a:t>
            </a:r>
          </a:p>
          <a:p>
            <a:r>
              <a:rPr lang="en-JM" dirty="0" smtClean="0"/>
              <a:t>Section 21(3</a:t>
            </a:r>
            <a:r>
              <a:rPr lang="en-JM" dirty="0"/>
              <a:t>) – authorisation not to be given unless Authorising Officer has reasonable grounds for: </a:t>
            </a:r>
          </a:p>
          <a:p>
            <a:pPr marL="1330452" lvl="2" indent="-342900">
              <a:buFont typeface="+mj-lt"/>
              <a:buAutoNum type="arabicPeriod"/>
            </a:pPr>
            <a:r>
              <a:rPr lang="en-JM" dirty="0" smtClean="0"/>
              <a:t>suspecting </a:t>
            </a:r>
            <a:r>
              <a:rPr lang="en-JM" dirty="0"/>
              <a:t>involvement of the person in the commission of the relevance offence in which he is detained.</a:t>
            </a:r>
          </a:p>
          <a:p>
            <a:pPr marL="1330452" lvl="2" indent="-342900">
              <a:buFont typeface="+mj-lt"/>
              <a:buAutoNum type="arabicPeriod"/>
            </a:pPr>
            <a:r>
              <a:rPr lang="en-JM" dirty="0" smtClean="0"/>
              <a:t>believing </a:t>
            </a:r>
            <a:r>
              <a:rPr lang="en-JM" dirty="0"/>
              <a:t>that it tends to confirm or disprove that person in the commission of that offence.</a:t>
            </a:r>
          </a:p>
          <a:p>
            <a:pPr marL="0" indent="0">
              <a:buNone/>
            </a:pPr>
            <a:endParaRPr lang="en-JM" dirty="0"/>
          </a:p>
        </p:txBody>
      </p:sp>
    </p:spTree>
    <p:extLst>
      <p:ext uri="{BB962C8B-B14F-4D97-AF65-F5344CB8AC3E}">
        <p14:creationId xmlns="" xmlns:p14="http://schemas.microsoft.com/office/powerpoint/2010/main" val="27909087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TAKING SAMPLES FROM PERSONS IN DETENTION CONT’D</a:t>
            </a:r>
          </a:p>
        </p:txBody>
      </p:sp>
      <p:sp>
        <p:nvSpPr>
          <p:cNvPr id="3" name="Content Placeholder 2"/>
          <p:cNvSpPr>
            <a:spLocks noGrp="1"/>
          </p:cNvSpPr>
          <p:nvPr>
            <p:ph idx="1"/>
          </p:nvPr>
        </p:nvSpPr>
        <p:spPr/>
        <p:txBody>
          <a:bodyPr/>
          <a:lstStyle/>
          <a:p>
            <a:r>
              <a:rPr lang="en-JM" sz="2800" dirty="0" smtClean="0"/>
              <a:t>Section 21(4) states that </a:t>
            </a:r>
            <a:r>
              <a:rPr lang="en-JM" sz="2800" dirty="0"/>
              <a:t>if informed consent is </a:t>
            </a:r>
            <a:r>
              <a:rPr lang="en-JM" sz="2800" dirty="0" smtClean="0"/>
              <a:t>withdrawn or  </a:t>
            </a:r>
            <a:r>
              <a:rPr lang="en-JM" sz="2800" dirty="0"/>
              <a:t>it can be inferred from the conduct of person before or during the taking of </a:t>
            </a:r>
            <a:r>
              <a:rPr lang="en-JM" sz="2800" dirty="0" smtClean="0"/>
              <a:t>sample that withdrawal </a:t>
            </a:r>
            <a:r>
              <a:rPr lang="en-JM" sz="2800" dirty="0"/>
              <a:t>is to be treated as refusal to give consent and the order or the court may be obtained and Part IV will apply. </a:t>
            </a:r>
            <a:endParaRPr lang="en-JM" sz="2800" dirty="0" smtClean="0"/>
          </a:p>
          <a:p>
            <a:r>
              <a:rPr lang="en-JM" sz="2800" dirty="0"/>
              <a:t>Informed consent under </a:t>
            </a:r>
            <a:r>
              <a:rPr lang="en-JM" sz="2800" dirty="0" smtClean="0"/>
              <a:t>section 21(2)(b</a:t>
            </a:r>
            <a:r>
              <a:rPr lang="en-JM" sz="2800" dirty="0"/>
              <a:t>) cannot be withdrawn after the sample has been taken. </a:t>
            </a:r>
          </a:p>
          <a:p>
            <a:endParaRPr lang="en-JM" dirty="0"/>
          </a:p>
          <a:p>
            <a:endParaRPr lang="en-JM" dirty="0"/>
          </a:p>
        </p:txBody>
      </p:sp>
    </p:spTree>
    <p:extLst>
      <p:ext uri="{BB962C8B-B14F-4D97-AF65-F5344CB8AC3E}">
        <p14:creationId xmlns="" xmlns:p14="http://schemas.microsoft.com/office/powerpoint/2010/main" val="35058207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u="sng" dirty="0" smtClean="0"/>
              <a:t>PART V – TAKING OF SAMPLES FROM VOLUNTEERS </a:t>
            </a:r>
            <a:r>
              <a:rPr lang="en-JM" b="1" u="sng" dirty="0" smtClean="0"/>
              <a:t> . Defined  in section 2.</a:t>
            </a:r>
            <a:endParaRPr lang="en-JM" b="1" u="sng" dirty="0"/>
          </a:p>
        </p:txBody>
      </p:sp>
      <p:sp>
        <p:nvSpPr>
          <p:cNvPr id="3" name="Content Placeholder 2"/>
          <p:cNvSpPr>
            <a:spLocks noGrp="1"/>
          </p:cNvSpPr>
          <p:nvPr>
            <p:ph idx="1"/>
          </p:nvPr>
        </p:nvSpPr>
        <p:spPr>
          <a:xfrm>
            <a:off x="1371600" y="2286000"/>
            <a:ext cx="9601200" cy="4038600"/>
          </a:xfrm>
        </p:spPr>
        <p:txBody>
          <a:bodyPr>
            <a:normAutofit/>
          </a:bodyPr>
          <a:lstStyle/>
          <a:p>
            <a:r>
              <a:rPr lang="en-JM" sz="2800" dirty="0" smtClean="0"/>
              <a:t>A sample may be requested from any person, whether or not detained, for the purpose of generating a DNA profile in relation to the investigation of a relevant offence. </a:t>
            </a:r>
          </a:p>
          <a:p>
            <a:r>
              <a:rPr lang="en-JM" sz="2800" dirty="0" smtClean="0"/>
              <a:t>An example of a volunteer is a victim or someone who is reasonably considered to be a victim of a relevant offence. </a:t>
            </a:r>
          </a:p>
          <a:p>
            <a:r>
              <a:rPr lang="en-JM" sz="2800" dirty="0" smtClean="0"/>
              <a:t>The person’s consent in writing is to be requested but before seeking the consent, certain information is to be given to the volunteer. This set out in section 27(3)(a) – (d). </a:t>
            </a:r>
            <a:endParaRPr lang="en-JM" sz="2800" dirty="0"/>
          </a:p>
        </p:txBody>
      </p:sp>
    </p:spTree>
    <p:extLst>
      <p:ext uri="{BB962C8B-B14F-4D97-AF65-F5344CB8AC3E}">
        <p14:creationId xmlns="" xmlns:p14="http://schemas.microsoft.com/office/powerpoint/2010/main" val="39228685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JM" b="1" u="sng" dirty="0">
                <a:solidFill>
                  <a:schemeClr val="tx1"/>
                </a:solidFill>
              </a:rPr>
              <a:t>Information to be given to the volunteer per section 27(3) (a) –(d): </a:t>
            </a:r>
            <a:r>
              <a:rPr lang="en-JM" b="1" u="sng" dirty="0">
                <a:solidFill>
                  <a:srgbClr val="002060"/>
                </a:solidFill>
              </a:rPr>
              <a:t/>
            </a:r>
            <a:br>
              <a:rPr lang="en-JM" b="1" u="sng" dirty="0">
                <a:solidFill>
                  <a:srgbClr val="002060"/>
                </a:solidFill>
              </a:rPr>
            </a:br>
            <a:endParaRPr lang="en-JM" dirty="0"/>
          </a:p>
        </p:txBody>
      </p:sp>
      <p:sp>
        <p:nvSpPr>
          <p:cNvPr id="3" name="Content Placeholder 2"/>
          <p:cNvSpPr>
            <a:spLocks noGrp="1"/>
          </p:cNvSpPr>
          <p:nvPr>
            <p:ph idx="1"/>
          </p:nvPr>
        </p:nvSpPr>
        <p:spPr>
          <a:xfrm>
            <a:off x="1047750" y="1962150"/>
            <a:ext cx="10458450" cy="4705350"/>
          </a:xfrm>
        </p:spPr>
        <p:txBody>
          <a:bodyPr>
            <a:normAutofit/>
          </a:bodyPr>
          <a:lstStyle/>
          <a:p>
            <a:pPr marL="530352" lvl="1" indent="0">
              <a:lnSpc>
                <a:spcPct val="100000"/>
              </a:lnSpc>
              <a:buNone/>
            </a:pPr>
            <a:r>
              <a:rPr lang="en-JM" sz="2400" b="1" dirty="0" smtClean="0">
                <a:solidFill>
                  <a:schemeClr val="tx1"/>
                </a:solidFill>
              </a:rPr>
              <a:t>(a) </a:t>
            </a:r>
            <a:r>
              <a:rPr lang="en-JM" sz="2400" dirty="0" smtClean="0">
                <a:solidFill>
                  <a:schemeClr val="tx1"/>
                </a:solidFill>
              </a:rPr>
              <a:t>that he is not obliged to have the sample taken from him; </a:t>
            </a:r>
          </a:p>
          <a:p>
            <a:pPr marL="530352" lvl="1" indent="0">
              <a:lnSpc>
                <a:spcPct val="100000"/>
              </a:lnSpc>
              <a:buNone/>
            </a:pPr>
            <a:r>
              <a:rPr lang="en-JM" sz="2400" b="1" dirty="0" smtClean="0">
                <a:solidFill>
                  <a:schemeClr val="tx1"/>
                </a:solidFill>
              </a:rPr>
              <a:t>(b) </a:t>
            </a:r>
            <a:r>
              <a:rPr lang="en-JM" sz="2400" dirty="0" smtClean="0">
                <a:solidFill>
                  <a:schemeClr val="tx1"/>
                </a:solidFill>
              </a:rPr>
              <a:t>where a sample has already been taken from him (under this section) and a second or further sample is required, the reason that another sample is needed i.e. it was insufficient or inadequately labelled (per section 28); </a:t>
            </a:r>
          </a:p>
          <a:p>
            <a:pPr marL="530352" lvl="1" indent="0">
              <a:lnSpc>
                <a:spcPct val="100000"/>
              </a:lnSpc>
              <a:buNone/>
            </a:pPr>
            <a:r>
              <a:rPr lang="en-JM" sz="2400" b="1" dirty="0" smtClean="0">
                <a:solidFill>
                  <a:schemeClr val="tx1"/>
                </a:solidFill>
              </a:rPr>
              <a:t>(c) </a:t>
            </a:r>
            <a:r>
              <a:rPr lang="en-JM" sz="2400" dirty="0" smtClean="0">
                <a:solidFill>
                  <a:schemeClr val="tx1"/>
                </a:solidFill>
              </a:rPr>
              <a:t>that the sample will be used to generate a DNA profile for the purposes of the investigation of the relevant offence in relation to which it is being taken; and </a:t>
            </a:r>
          </a:p>
          <a:p>
            <a:pPr marL="530352" lvl="1" indent="0">
              <a:lnSpc>
                <a:spcPct val="100000"/>
              </a:lnSpc>
              <a:buNone/>
            </a:pPr>
            <a:r>
              <a:rPr lang="en-JM" sz="2400" b="1" dirty="0">
                <a:solidFill>
                  <a:schemeClr val="tx1"/>
                </a:solidFill>
              </a:rPr>
              <a:t>(</a:t>
            </a:r>
            <a:r>
              <a:rPr lang="en-JM" sz="2400" b="1" dirty="0" smtClean="0">
                <a:solidFill>
                  <a:schemeClr val="tx1"/>
                </a:solidFill>
              </a:rPr>
              <a:t>d) </a:t>
            </a:r>
            <a:r>
              <a:rPr lang="en-JM" sz="2400" dirty="0" smtClean="0">
                <a:solidFill>
                  <a:schemeClr val="tx1"/>
                </a:solidFill>
              </a:rPr>
              <a:t>that the sample and the DNA profile generated from the sample  may be retained or destroyed in accordance with this Act. </a:t>
            </a:r>
            <a:r>
              <a:rPr lang="en-JM" dirty="0">
                <a:solidFill>
                  <a:srgbClr val="002060"/>
                </a:solidFill>
              </a:rPr>
              <a:t>	</a:t>
            </a:r>
            <a:endParaRPr lang="en-JM" dirty="0" smtClean="0">
              <a:solidFill>
                <a:srgbClr val="002060"/>
              </a:solidFill>
            </a:endParaRPr>
          </a:p>
        </p:txBody>
      </p:sp>
    </p:spTree>
    <p:extLst>
      <p:ext uri="{BB962C8B-B14F-4D97-AF65-F5344CB8AC3E}">
        <p14:creationId xmlns="" xmlns:p14="http://schemas.microsoft.com/office/powerpoint/2010/main" val="5942467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u="sng" dirty="0"/>
              <a:t>TAKING OF SAMPLES FROM </a:t>
            </a:r>
            <a:r>
              <a:rPr lang="en-JM" b="1" u="sng" dirty="0" smtClean="0"/>
              <a:t>VOLUNTEERS CONT’D </a:t>
            </a:r>
            <a:endParaRPr lang="en-JM" dirty="0"/>
          </a:p>
        </p:txBody>
      </p:sp>
      <p:sp>
        <p:nvSpPr>
          <p:cNvPr id="3" name="Content Placeholder 2"/>
          <p:cNvSpPr>
            <a:spLocks noGrp="1"/>
          </p:cNvSpPr>
          <p:nvPr>
            <p:ph idx="1"/>
          </p:nvPr>
        </p:nvSpPr>
        <p:spPr/>
        <p:txBody>
          <a:bodyPr/>
          <a:lstStyle/>
          <a:p>
            <a:pPr marL="0" indent="0">
              <a:buNone/>
            </a:pPr>
            <a:r>
              <a:rPr lang="en-JM" sz="2800" b="1" u="sng" dirty="0" smtClean="0"/>
              <a:t>Withdrawal of consent</a:t>
            </a:r>
          </a:p>
          <a:p>
            <a:r>
              <a:rPr lang="en-JM" sz="2800" dirty="0" smtClean="0"/>
              <a:t>Under </a:t>
            </a:r>
            <a:r>
              <a:rPr lang="en-JM" sz="2800" dirty="0"/>
              <a:t>section 27(7) if the volunteer withdraws consent given before or during the taking of the sample, the withdrawal is to be treated as a refusal of consent and that withdrawal is to be confirmed in writing as soon as practicable. </a:t>
            </a:r>
          </a:p>
          <a:p>
            <a:pPr marL="0" indent="0">
              <a:buNone/>
            </a:pPr>
            <a:endParaRPr lang="en-JM" dirty="0"/>
          </a:p>
        </p:txBody>
      </p:sp>
    </p:spTree>
    <p:extLst>
      <p:ext uri="{BB962C8B-B14F-4D97-AF65-F5344CB8AC3E}">
        <p14:creationId xmlns="" xmlns:p14="http://schemas.microsoft.com/office/powerpoint/2010/main" val="929326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JM" sz="4000" b="1" u="sng" dirty="0" smtClean="0"/>
              <a:t>PART VI – TAKING OF SAMPLES FROM OTHER PERSON FOR THE CONVICTED PERSONS INDEX </a:t>
            </a:r>
            <a:r>
              <a:rPr lang="en-JM" b="1" u="sng" dirty="0"/>
              <a:t/>
            </a:r>
            <a:br>
              <a:rPr lang="en-JM" b="1" u="sng" dirty="0"/>
            </a:br>
            <a:endParaRPr lang="en-JM" dirty="0"/>
          </a:p>
        </p:txBody>
      </p:sp>
      <p:sp>
        <p:nvSpPr>
          <p:cNvPr id="3" name="Content Placeholder 2"/>
          <p:cNvSpPr>
            <a:spLocks noGrp="1"/>
          </p:cNvSpPr>
          <p:nvPr>
            <p:ph idx="1"/>
          </p:nvPr>
        </p:nvSpPr>
        <p:spPr>
          <a:xfrm>
            <a:off x="1371600" y="1943100"/>
            <a:ext cx="10572750" cy="4457700"/>
          </a:xfrm>
        </p:spPr>
        <p:txBody>
          <a:bodyPr>
            <a:normAutofit fontScale="92500" lnSpcReduction="10000"/>
          </a:bodyPr>
          <a:lstStyle/>
          <a:p>
            <a:r>
              <a:rPr lang="en-JM" sz="2500" dirty="0" smtClean="0"/>
              <a:t>Applies </a:t>
            </a:r>
            <a:r>
              <a:rPr lang="en-JM" sz="2500" dirty="0"/>
              <a:t>to </a:t>
            </a:r>
            <a:r>
              <a:rPr lang="en-JM" sz="2500" dirty="0" smtClean="0"/>
              <a:t>offenders </a:t>
            </a:r>
            <a:r>
              <a:rPr lang="en-JM" sz="2500" dirty="0"/>
              <a:t>and former </a:t>
            </a:r>
            <a:r>
              <a:rPr lang="en-JM" sz="2500" dirty="0" smtClean="0"/>
              <a:t>offenders (as defined above)</a:t>
            </a:r>
            <a:r>
              <a:rPr lang="en-JM" sz="2500" i="1" dirty="0" smtClean="0"/>
              <a:t> - sections 29 - 31</a:t>
            </a:r>
            <a:endParaRPr lang="en-JM" sz="2500" i="1" dirty="0"/>
          </a:p>
          <a:p>
            <a:r>
              <a:rPr lang="en-JM" sz="2500" dirty="0"/>
              <a:t>The sample is to be taken from the offender in the correctional institution in </a:t>
            </a:r>
            <a:r>
              <a:rPr lang="en-JM" sz="2500" dirty="0" smtClean="0"/>
              <a:t>which he is </a:t>
            </a:r>
            <a:r>
              <a:rPr lang="en-JM" sz="2500" dirty="0"/>
              <a:t>serving sentence but only if </a:t>
            </a:r>
            <a:r>
              <a:rPr lang="en-JM" sz="2500" dirty="0" smtClean="0"/>
              <a:t>the Superintendent of the correctional institution authorises </a:t>
            </a:r>
            <a:r>
              <a:rPr lang="en-JM" sz="2500" dirty="0"/>
              <a:t>it. </a:t>
            </a:r>
            <a:r>
              <a:rPr lang="en-JM" sz="2500" dirty="0" smtClean="0"/>
              <a:t>Where </a:t>
            </a:r>
            <a:r>
              <a:rPr lang="en-JM" sz="2500" dirty="0"/>
              <a:t>the offender </a:t>
            </a:r>
            <a:r>
              <a:rPr lang="en-JM" sz="2500" dirty="0" smtClean="0"/>
              <a:t>is on </a:t>
            </a:r>
            <a:r>
              <a:rPr lang="en-JM" sz="2500" dirty="0"/>
              <a:t>temporary </a:t>
            </a:r>
            <a:r>
              <a:rPr lang="en-JM" sz="2500" dirty="0" smtClean="0"/>
              <a:t>release, </a:t>
            </a:r>
            <a:r>
              <a:rPr lang="en-JM" sz="2500" dirty="0"/>
              <a:t>the sample ought not to be taken unless an authorising officer authorises it. – </a:t>
            </a:r>
            <a:r>
              <a:rPr lang="en-JM" sz="2500" i="1" dirty="0" smtClean="0"/>
              <a:t>sections </a:t>
            </a:r>
            <a:r>
              <a:rPr lang="en-JM" sz="2500" i="1" dirty="0"/>
              <a:t>29(6) – (8) </a:t>
            </a:r>
          </a:p>
          <a:p>
            <a:r>
              <a:rPr lang="en-JM" sz="2500" dirty="0"/>
              <a:t>Section 29(9) speaks of the matters that the offender is to be informed of before taking the sample including the fact </a:t>
            </a:r>
            <a:r>
              <a:rPr lang="en-JM" sz="2500" dirty="0" smtClean="0"/>
              <a:t>that authorisation has been given and that </a:t>
            </a:r>
            <a:r>
              <a:rPr lang="en-JM" sz="2500" b="1" i="1" dirty="0" smtClean="0"/>
              <a:t>reasonable force </a:t>
            </a:r>
            <a:r>
              <a:rPr lang="en-JM" sz="2500" dirty="0"/>
              <a:t>can be used to take the sample where </a:t>
            </a:r>
            <a:r>
              <a:rPr lang="en-JM" sz="2500" dirty="0" smtClean="0"/>
              <a:t>he </a:t>
            </a:r>
            <a:r>
              <a:rPr lang="en-JM" sz="2500" dirty="0"/>
              <a:t>fails or refuses the sample to be taken (in accordance with section 33) </a:t>
            </a:r>
          </a:p>
          <a:p>
            <a:r>
              <a:rPr lang="en-JM" sz="2500" dirty="0" smtClean="0"/>
              <a:t>. </a:t>
            </a:r>
            <a:endParaRPr lang="en-JM" sz="2500" dirty="0"/>
          </a:p>
          <a:p>
            <a:r>
              <a:rPr lang="en-JM" sz="2500" dirty="0" smtClean="0"/>
              <a:t>Section 30  deal </a:t>
            </a:r>
            <a:r>
              <a:rPr lang="en-JM" sz="2500" dirty="0"/>
              <a:t>with samples taken from a former </a:t>
            </a:r>
            <a:r>
              <a:rPr lang="en-JM" sz="2500" dirty="0" smtClean="0"/>
              <a:t>offender. </a:t>
            </a:r>
            <a:endParaRPr lang="en-JM" sz="2500" dirty="0"/>
          </a:p>
          <a:p>
            <a:endParaRPr lang="en-JM" dirty="0"/>
          </a:p>
        </p:txBody>
      </p:sp>
    </p:spTree>
    <p:extLst>
      <p:ext uri="{BB962C8B-B14F-4D97-AF65-F5344CB8AC3E}">
        <p14:creationId xmlns="" xmlns:p14="http://schemas.microsoft.com/office/powerpoint/2010/main" val="25635613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276350"/>
          </a:xfrm>
        </p:spPr>
        <p:txBody>
          <a:bodyPr>
            <a:normAutofit/>
          </a:bodyPr>
          <a:lstStyle/>
          <a:p>
            <a:r>
              <a:rPr lang="en-JM" sz="3600" b="1" u="sng" dirty="0"/>
              <a:t>PART VI – OF SAMPLES FROM OTHER PERSON FOR THE CONVICTED PERSONS </a:t>
            </a:r>
            <a:r>
              <a:rPr lang="en-JM" sz="3600" b="1" u="sng" dirty="0" smtClean="0"/>
              <a:t>INDEX CONT’D</a:t>
            </a:r>
            <a:endParaRPr lang="en-JM" sz="3600" dirty="0"/>
          </a:p>
        </p:txBody>
      </p:sp>
      <p:sp>
        <p:nvSpPr>
          <p:cNvPr id="3" name="Content Placeholder 2"/>
          <p:cNvSpPr>
            <a:spLocks noGrp="1"/>
          </p:cNvSpPr>
          <p:nvPr>
            <p:ph idx="1"/>
          </p:nvPr>
        </p:nvSpPr>
        <p:spPr>
          <a:xfrm>
            <a:off x="971550" y="1790700"/>
            <a:ext cx="11010900" cy="4781550"/>
          </a:xfrm>
        </p:spPr>
        <p:txBody>
          <a:bodyPr>
            <a:normAutofit lnSpcReduction="10000"/>
          </a:bodyPr>
          <a:lstStyle/>
          <a:p>
            <a:endParaRPr lang="en-JM" dirty="0" smtClean="0"/>
          </a:p>
          <a:p>
            <a:r>
              <a:rPr lang="en-JM" sz="2400" dirty="0" smtClean="0"/>
              <a:t>Section 31 speaks to the taking of the samples. Sets out basis for a request from a former offenders </a:t>
            </a:r>
            <a:r>
              <a:rPr lang="en-JM" sz="2400" i="1" dirty="0" smtClean="0"/>
              <a:t>(note: section 30 defines former offender). </a:t>
            </a:r>
          </a:p>
          <a:p>
            <a:r>
              <a:rPr lang="en-JM" sz="2400" dirty="0" smtClean="0"/>
              <a:t>If the former offender does not comply with the request for an intimate sample an application may be made to the Court. </a:t>
            </a:r>
            <a:r>
              <a:rPr lang="en-JM" sz="2400" i="1" dirty="0" smtClean="0"/>
              <a:t>– section 31(5) </a:t>
            </a:r>
          </a:p>
          <a:p>
            <a:r>
              <a:rPr lang="en-JM" sz="2400" dirty="0" smtClean="0"/>
              <a:t>The court will consider a range of consideration under section 31(6). </a:t>
            </a:r>
          </a:p>
          <a:p>
            <a:r>
              <a:rPr lang="en-JM" sz="2400" dirty="0" smtClean="0"/>
              <a:t>Failure or refusal to comply with a court order (without reasonable cause) is an offence – </a:t>
            </a:r>
            <a:r>
              <a:rPr lang="en-JM" sz="2400" i="1" dirty="0" smtClean="0"/>
              <a:t>section 31(9) </a:t>
            </a:r>
            <a:r>
              <a:rPr lang="en-JM" sz="2400" dirty="0" smtClean="0"/>
              <a:t>and it is a defence if it can be shown that the person is not a former offender </a:t>
            </a:r>
            <a:r>
              <a:rPr lang="en-JM" sz="2400" i="1" dirty="0" smtClean="0"/>
              <a:t>– section 31(10)</a:t>
            </a:r>
          </a:p>
          <a:p>
            <a:r>
              <a:rPr lang="en-JM" sz="2400" dirty="0" smtClean="0"/>
              <a:t>Section 32 speaks to the taking of a sample from a deceased person suspected of committing an offence, it can be taken from the body of the deceased for the purpose of generating a DNA profile to be entered into the investigation decision.</a:t>
            </a:r>
            <a:endParaRPr lang="en-JM" sz="2400" dirty="0"/>
          </a:p>
          <a:p>
            <a:endParaRPr lang="en-JM" dirty="0"/>
          </a:p>
        </p:txBody>
      </p:sp>
    </p:spTree>
    <p:extLst>
      <p:ext uri="{BB962C8B-B14F-4D97-AF65-F5344CB8AC3E}">
        <p14:creationId xmlns="" xmlns:p14="http://schemas.microsoft.com/office/powerpoint/2010/main" val="22861028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JM" b="1" u="sng" dirty="0" smtClean="0"/>
              <a:t>PART VII –TAKING OF SAMPLES FOR ELIMINATION PURPOSES  </a:t>
            </a:r>
            <a:r>
              <a:rPr lang="en-JM" dirty="0"/>
              <a:t/>
            </a:r>
            <a:br>
              <a:rPr lang="en-JM" dirty="0"/>
            </a:br>
            <a:endParaRPr lang="en-JM" dirty="0"/>
          </a:p>
        </p:txBody>
      </p:sp>
      <p:sp>
        <p:nvSpPr>
          <p:cNvPr id="3" name="Content Placeholder 2"/>
          <p:cNvSpPr>
            <a:spLocks noGrp="1"/>
          </p:cNvSpPr>
          <p:nvPr>
            <p:ph idx="1"/>
          </p:nvPr>
        </p:nvSpPr>
        <p:spPr>
          <a:xfrm>
            <a:off x="1123950" y="2019300"/>
            <a:ext cx="10858500" cy="4495800"/>
          </a:xfrm>
        </p:spPr>
        <p:txBody>
          <a:bodyPr>
            <a:normAutofit/>
          </a:bodyPr>
          <a:lstStyle/>
          <a:p>
            <a:r>
              <a:rPr lang="en-JM" sz="2400" dirty="0" smtClean="0"/>
              <a:t>The purpose for this sample is to ascertain whether this person has contaminated a crime scene.  </a:t>
            </a:r>
            <a:r>
              <a:rPr lang="en-JM" sz="2400" dirty="0" smtClean="0"/>
              <a:t>Section 36.</a:t>
            </a:r>
            <a:endParaRPr lang="en-JM" sz="2400" dirty="0" smtClean="0"/>
          </a:p>
          <a:p>
            <a:r>
              <a:rPr lang="en-JM" sz="2400" dirty="0" smtClean="0"/>
              <a:t>It </a:t>
            </a:r>
            <a:r>
              <a:rPr lang="en-JM" sz="2400" dirty="0" smtClean="0"/>
              <a:t>is to be noted that section 37 lists a special category of relevant persons  to which this </a:t>
            </a:r>
            <a:r>
              <a:rPr lang="en-JM" sz="2400" dirty="0" smtClean="0"/>
              <a:t>section also </a:t>
            </a:r>
            <a:r>
              <a:rPr lang="en-JM" sz="2400" dirty="0" smtClean="0"/>
              <a:t>applies. These are listed at section 37(1)(a) –(f).</a:t>
            </a:r>
          </a:p>
          <a:p>
            <a:r>
              <a:rPr lang="en-JM" sz="2400" dirty="0" smtClean="0"/>
              <a:t>The consent in writing of the person is to be sought, but the </a:t>
            </a:r>
            <a:r>
              <a:rPr lang="en-JM" sz="2400" dirty="0" smtClean="0"/>
              <a:t>person[if not a relevant person] </a:t>
            </a:r>
            <a:r>
              <a:rPr lang="en-JM" sz="2400" dirty="0" smtClean="0"/>
              <a:t>is to be notified that if he fails to consent  then an application may be made to the court for an order </a:t>
            </a:r>
            <a:r>
              <a:rPr lang="en-JM" sz="2400" i="1" dirty="0" smtClean="0"/>
              <a:t>(section 36(5))</a:t>
            </a:r>
            <a:r>
              <a:rPr lang="en-JM" sz="2400" dirty="0" smtClean="0"/>
              <a:t> authorising the sample and the court may make the order if it is satisfied that it is in the interests of justice so to do.</a:t>
            </a:r>
          </a:p>
          <a:p>
            <a:r>
              <a:rPr lang="en-JM" sz="2400" dirty="0" smtClean="0"/>
              <a:t>   if it is a  </a:t>
            </a:r>
            <a:r>
              <a:rPr lang="en-JM" sz="2400" dirty="0" smtClean="0"/>
              <a:t>relevant </a:t>
            </a:r>
            <a:r>
              <a:rPr lang="en-JM" sz="2400" dirty="0" err="1" smtClean="0"/>
              <a:t>person,he</a:t>
            </a:r>
            <a:r>
              <a:rPr lang="en-JM" sz="2400" dirty="0" smtClean="0"/>
              <a:t> is to be  informed in writing </a:t>
            </a:r>
            <a:r>
              <a:rPr lang="en-JM" sz="2400" dirty="0" smtClean="0"/>
              <a:t>that if he refuses to consent the procedure in section 27 (relating to volunteers) may be followed. </a:t>
            </a:r>
          </a:p>
        </p:txBody>
      </p:sp>
    </p:spTree>
    <p:extLst>
      <p:ext uri="{BB962C8B-B14F-4D97-AF65-F5344CB8AC3E}">
        <p14:creationId xmlns="" xmlns:p14="http://schemas.microsoft.com/office/powerpoint/2010/main" val="2309286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THE PRINCIPAL OBJECTS OF THE ACT</a:t>
            </a:r>
            <a:endParaRPr lang="en-JM" dirty="0"/>
          </a:p>
        </p:txBody>
      </p:sp>
      <p:sp>
        <p:nvSpPr>
          <p:cNvPr id="3" name="Content Placeholder 2"/>
          <p:cNvSpPr>
            <a:spLocks noGrp="1"/>
          </p:cNvSpPr>
          <p:nvPr>
            <p:ph idx="1"/>
          </p:nvPr>
        </p:nvSpPr>
        <p:spPr>
          <a:xfrm>
            <a:off x="1047750" y="1428750"/>
            <a:ext cx="10934700" cy="5200650"/>
          </a:xfrm>
        </p:spPr>
        <p:txBody>
          <a:bodyPr>
            <a:normAutofit/>
          </a:bodyPr>
          <a:lstStyle/>
          <a:p>
            <a:r>
              <a:rPr lang="en-JM" sz="2600" dirty="0" smtClean="0"/>
              <a:t>Set out in detail at section 4(a) – (g) of the Act. </a:t>
            </a:r>
            <a:endParaRPr lang="en-JM" dirty="0"/>
          </a:p>
          <a:p>
            <a:pPr lvl="1">
              <a:buFont typeface="Wingdings" panose="05000000000000000000" pitchFamily="2" charset="2"/>
              <a:buChar char="Ø"/>
            </a:pPr>
            <a:r>
              <a:rPr lang="en-JM" dirty="0"/>
              <a:t>The taking of samples from </a:t>
            </a:r>
            <a:r>
              <a:rPr lang="en-JM" b="1" dirty="0" smtClean="0"/>
              <a:t>persons </a:t>
            </a:r>
            <a:r>
              <a:rPr lang="en-JM" b="1" dirty="0" smtClean="0"/>
              <a:t>suspected or convicted of criminal offences </a:t>
            </a:r>
            <a:r>
              <a:rPr lang="en-JM" b="1" dirty="0" smtClean="0"/>
              <a:t> </a:t>
            </a:r>
            <a:r>
              <a:rPr lang="en-JM" dirty="0" smtClean="0"/>
              <a:t>f</a:t>
            </a:r>
            <a:r>
              <a:rPr lang="en-JM" dirty="0" smtClean="0"/>
              <a:t>or </a:t>
            </a:r>
            <a:r>
              <a:rPr lang="en-JM" dirty="0"/>
              <a:t>forensic testing and generating DNA profiles in respect of those persons to be entered in the </a:t>
            </a:r>
            <a:r>
              <a:rPr lang="en-JM" b="1" dirty="0"/>
              <a:t>investigation division </a:t>
            </a:r>
            <a:r>
              <a:rPr lang="en-JM" dirty="0"/>
              <a:t>of the National DNA Register - </a:t>
            </a:r>
            <a:r>
              <a:rPr lang="en-JM" b="1" dirty="0"/>
              <a:t>subsections (a) and (b)</a:t>
            </a:r>
            <a:endParaRPr lang="en-JM" dirty="0"/>
          </a:p>
          <a:p>
            <a:pPr lvl="1">
              <a:buFont typeface="Wingdings" panose="05000000000000000000" pitchFamily="2" charset="2"/>
              <a:buChar char="Ø"/>
            </a:pPr>
            <a:r>
              <a:rPr lang="en-JM" dirty="0"/>
              <a:t>The regulation of the taking of samples </a:t>
            </a:r>
            <a:r>
              <a:rPr lang="en-JM" dirty="0" smtClean="0"/>
              <a:t>from </a:t>
            </a:r>
            <a:r>
              <a:rPr lang="en-JM" b="1" dirty="0" smtClean="0"/>
              <a:t>volunteers </a:t>
            </a:r>
            <a:r>
              <a:rPr lang="en-JM" dirty="0" smtClean="0"/>
              <a:t>f</a:t>
            </a:r>
            <a:r>
              <a:rPr lang="en-JM" dirty="0" smtClean="0"/>
              <a:t>o</a:t>
            </a:r>
            <a:r>
              <a:rPr lang="en-JM" dirty="0" smtClean="0"/>
              <a:t>r </a:t>
            </a:r>
            <a:r>
              <a:rPr lang="en-JM" dirty="0"/>
              <a:t>the purpose of the investigation of offences or incidents that may have involved the commission of offences -  </a:t>
            </a:r>
            <a:r>
              <a:rPr lang="en-JM" b="1" dirty="0"/>
              <a:t>subsection(c)</a:t>
            </a:r>
            <a:endParaRPr lang="en-JM" dirty="0"/>
          </a:p>
          <a:p>
            <a:pPr lvl="1">
              <a:buFont typeface="Wingdings" panose="05000000000000000000" pitchFamily="2" charset="2"/>
              <a:buChar char="Ø"/>
            </a:pPr>
            <a:r>
              <a:rPr lang="en-JM" dirty="0"/>
              <a:t>The taking of samples from certain persons for elimination purposes and, where appropriate, the entry of their DNA profiles in the National DNA Register – </a:t>
            </a:r>
            <a:r>
              <a:rPr lang="en-JM" b="1" dirty="0"/>
              <a:t>subsection (d) </a:t>
            </a:r>
            <a:endParaRPr lang="en-JM" dirty="0"/>
          </a:p>
          <a:p>
            <a:pPr lvl="1">
              <a:buFont typeface="Wingdings" panose="05000000000000000000" pitchFamily="2" charset="2"/>
              <a:buChar char="Ø"/>
            </a:pPr>
            <a:r>
              <a:rPr lang="en-JM" dirty="0"/>
              <a:t>The taking of samples for the purpose of generating DNA profiles in respect of missing persons, unknown deceased persons or unknown persons to be entered in the identification division of the National DNA Register – </a:t>
            </a:r>
            <a:r>
              <a:rPr lang="en-JM" b="1" dirty="0"/>
              <a:t>subsection (e)</a:t>
            </a:r>
            <a:endParaRPr lang="en-JM" dirty="0"/>
          </a:p>
          <a:p>
            <a:pPr lvl="1">
              <a:buFont typeface="Wingdings" panose="05000000000000000000" pitchFamily="2" charset="2"/>
              <a:buChar char="Ø"/>
            </a:pPr>
            <a:r>
              <a:rPr lang="en-JM" dirty="0"/>
              <a:t>The establishment, maintenance and operation of the National DNA Register by the Forensic Institute – </a:t>
            </a:r>
            <a:r>
              <a:rPr lang="en-JM" b="1" dirty="0"/>
              <a:t>subsection (f) </a:t>
            </a:r>
            <a:endParaRPr lang="en-JM" dirty="0"/>
          </a:p>
          <a:p>
            <a:pPr lvl="1">
              <a:buFont typeface="Wingdings" panose="05000000000000000000" pitchFamily="2" charset="2"/>
              <a:buChar char="Ø"/>
            </a:pPr>
            <a:r>
              <a:rPr lang="en-JM" dirty="0"/>
              <a:t>The retention or destruction of samples and the destruction or removal from the National DNA Register, of any DNA profiles generated – </a:t>
            </a:r>
            <a:r>
              <a:rPr lang="en-JM" b="1" dirty="0"/>
              <a:t>subsection (g) </a:t>
            </a:r>
            <a:endParaRPr lang="en-JM" dirty="0"/>
          </a:p>
          <a:p>
            <a:pPr marL="0" indent="0">
              <a:buNone/>
            </a:pPr>
            <a:endParaRPr lang="en-JM" dirty="0" smtClean="0"/>
          </a:p>
          <a:p>
            <a:pPr marL="0" indent="0">
              <a:buNone/>
            </a:pPr>
            <a:endParaRPr lang="en-JM" dirty="0"/>
          </a:p>
        </p:txBody>
      </p:sp>
    </p:spTree>
    <p:extLst>
      <p:ext uri="{BB962C8B-B14F-4D97-AF65-F5344CB8AC3E}">
        <p14:creationId xmlns="" xmlns:p14="http://schemas.microsoft.com/office/powerpoint/2010/main" val="27983968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u="sng" dirty="0" smtClean="0"/>
              <a:t>PART VIII – TAKING OF SAMPLES FROM PERSONS FOR IDENTIFICATION</a:t>
            </a:r>
            <a:endParaRPr lang="en-JM" dirty="0"/>
          </a:p>
        </p:txBody>
      </p:sp>
      <p:sp>
        <p:nvSpPr>
          <p:cNvPr id="3" name="Content Placeholder 2"/>
          <p:cNvSpPr>
            <a:spLocks noGrp="1"/>
          </p:cNvSpPr>
          <p:nvPr>
            <p:ph idx="1"/>
          </p:nvPr>
        </p:nvSpPr>
        <p:spPr>
          <a:xfrm>
            <a:off x="1371600" y="2286000"/>
            <a:ext cx="9601200" cy="4152900"/>
          </a:xfrm>
        </p:spPr>
        <p:txBody>
          <a:bodyPr>
            <a:noAutofit/>
          </a:bodyPr>
          <a:lstStyle/>
          <a:p>
            <a:r>
              <a:rPr lang="en-JM" sz="2800" dirty="0" smtClean="0"/>
              <a:t>If </a:t>
            </a:r>
            <a:r>
              <a:rPr lang="en-JM" sz="2800" dirty="0"/>
              <a:t>a person is missing, a sample can be taken if </a:t>
            </a:r>
            <a:r>
              <a:rPr lang="en-JM" sz="2800" dirty="0" smtClean="0"/>
              <a:t>needed </a:t>
            </a:r>
            <a:r>
              <a:rPr lang="en-JM" sz="2800" dirty="0"/>
              <a:t>to find and </a:t>
            </a:r>
            <a:r>
              <a:rPr lang="en-JM" sz="2800" dirty="0" smtClean="0"/>
              <a:t>identify </a:t>
            </a:r>
            <a:r>
              <a:rPr lang="en-JM" sz="2800" dirty="0"/>
              <a:t>missing </a:t>
            </a:r>
            <a:r>
              <a:rPr lang="en-JM" sz="2800" dirty="0" smtClean="0"/>
              <a:t>persons. </a:t>
            </a:r>
            <a:r>
              <a:rPr lang="en-JM" sz="2800" i="1" dirty="0"/>
              <a:t>- </a:t>
            </a:r>
            <a:r>
              <a:rPr lang="en-JM" sz="2800" i="1" dirty="0" smtClean="0"/>
              <a:t>section </a:t>
            </a:r>
            <a:r>
              <a:rPr lang="en-JM" sz="2800" i="1" dirty="0"/>
              <a:t>39 </a:t>
            </a:r>
          </a:p>
          <a:p>
            <a:r>
              <a:rPr lang="en-JM" sz="2800" dirty="0" smtClean="0"/>
              <a:t>In this part, the Act designates </a:t>
            </a:r>
            <a:r>
              <a:rPr lang="en-JM" sz="2800" dirty="0"/>
              <a:t>that </a:t>
            </a:r>
            <a:r>
              <a:rPr lang="en-JM" sz="2800" dirty="0" smtClean="0"/>
              <a:t>a sample </a:t>
            </a:r>
            <a:r>
              <a:rPr lang="en-JM" sz="2800" dirty="0"/>
              <a:t>can be taken from </a:t>
            </a:r>
            <a:r>
              <a:rPr lang="en-JM" sz="2800" dirty="0" smtClean="0"/>
              <a:t>an adult relative of missing person </a:t>
            </a:r>
            <a:r>
              <a:rPr lang="en-JM" sz="2800" dirty="0"/>
              <a:t>if </a:t>
            </a:r>
            <a:r>
              <a:rPr lang="en-JM" sz="2800" dirty="0" smtClean="0"/>
              <a:t>the person </a:t>
            </a:r>
            <a:r>
              <a:rPr lang="en-JM" sz="2800" dirty="0"/>
              <a:t>consents in </a:t>
            </a:r>
            <a:r>
              <a:rPr lang="en-JM" sz="2800" dirty="0" smtClean="0"/>
              <a:t>writing.  </a:t>
            </a:r>
            <a:endParaRPr lang="en-JM" sz="2800" dirty="0"/>
          </a:p>
          <a:p>
            <a:r>
              <a:rPr lang="en-JM" sz="2800" dirty="0" smtClean="0"/>
              <a:t>The detention officer may </a:t>
            </a:r>
            <a:r>
              <a:rPr lang="en-JM" sz="2800" dirty="0"/>
              <a:t>apply to </a:t>
            </a:r>
            <a:r>
              <a:rPr lang="en-JM" sz="2800" dirty="0" smtClean="0"/>
              <a:t>the Court </a:t>
            </a:r>
            <a:r>
              <a:rPr lang="en-JM" sz="2800" dirty="0"/>
              <a:t>if there is a refusal</a:t>
            </a:r>
            <a:r>
              <a:rPr lang="en-JM" sz="2800" dirty="0" smtClean="0"/>
              <a:t>. </a:t>
            </a:r>
            <a:r>
              <a:rPr lang="en-JM" sz="2800" dirty="0"/>
              <a:t>- </a:t>
            </a:r>
            <a:r>
              <a:rPr lang="en-JM" sz="2800" i="1" dirty="0" smtClean="0"/>
              <a:t>section </a:t>
            </a:r>
            <a:r>
              <a:rPr lang="en-JM" sz="2800" i="1" dirty="0"/>
              <a:t>39(4) </a:t>
            </a:r>
          </a:p>
          <a:p>
            <a:r>
              <a:rPr lang="en-JM" sz="2800" dirty="0" smtClean="0"/>
              <a:t>The </a:t>
            </a:r>
            <a:r>
              <a:rPr lang="en-JM" sz="2800" dirty="0"/>
              <a:t>court can make order (consideration – </a:t>
            </a:r>
            <a:r>
              <a:rPr lang="en-JM" sz="2800" dirty="0" smtClean="0"/>
              <a:t>interests </a:t>
            </a:r>
            <a:r>
              <a:rPr lang="en-JM" sz="2800" dirty="0"/>
              <a:t>of justice). </a:t>
            </a:r>
            <a:r>
              <a:rPr lang="en-JM" sz="2800" dirty="0" smtClean="0"/>
              <a:t> </a:t>
            </a:r>
            <a:r>
              <a:rPr lang="en-JM" sz="2800" i="1" dirty="0"/>
              <a:t>- </a:t>
            </a:r>
            <a:r>
              <a:rPr lang="en-JM" sz="2800" i="1" dirty="0" smtClean="0"/>
              <a:t>section </a:t>
            </a:r>
            <a:r>
              <a:rPr lang="en-JM" sz="2800" i="1" dirty="0"/>
              <a:t>39(5) </a:t>
            </a:r>
            <a:r>
              <a:rPr lang="en-JM" sz="2800" i="1" dirty="0" smtClean="0"/>
              <a:t> </a:t>
            </a:r>
            <a:endParaRPr lang="en-JM" sz="2800" i="1" dirty="0"/>
          </a:p>
        </p:txBody>
      </p:sp>
    </p:spTree>
    <p:extLst>
      <p:ext uri="{BB962C8B-B14F-4D97-AF65-F5344CB8AC3E}">
        <p14:creationId xmlns="" xmlns:p14="http://schemas.microsoft.com/office/powerpoint/2010/main" val="13099458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TAKING OF SAMPLES FROM PERSONS FOR </a:t>
            </a:r>
            <a:r>
              <a:rPr lang="en-JM" dirty="0" smtClean="0"/>
              <a:t>IDENTIFICATION CONT’D</a:t>
            </a:r>
            <a:endParaRPr lang="en-JM" dirty="0"/>
          </a:p>
        </p:txBody>
      </p:sp>
      <p:sp>
        <p:nvSpPr>
          <p:cNvPr id="3" name="Content Placeholder 2"/>
          <p:cNvSpPr>
            <a:spLocks noGrp="1"/>
          </p:cNvSpPr>
          <p:nvPr>
            <p:ph idx="1"/>
          </p:nvPr>
        </p:nvSpPr>
        <p:spPr>
          <a:xfrm>
            <a:off x="1371600" y="2286000"/>
            <a:ext cx="10420350" cy="4419600"/>
          </a:xfrm>
        </p:spPr>
        <p:txBody>
          <a:bodyPr>
            <a:normAutofit lnSpcReduction="10000"/>
          </a:bodyPr>
          <a:lstStyle/>
          <a:p>
            <a:r>
              <a:rPr lang="en-JM" sz="2400" dirty="0" smtClean="0"/>
              <a:t>Subject </a:t>
            </a:r>
            <a:r>
              <a:rPr lang="en-JM" sz="2400" dirty="0"/>
              <a:t>to the informed consent provisions, if an adult relative expressly withdraws consent which was given in writing before or during the taking of sample that withdrawal of consent is to be treated as a refusal and confirmed in writing as soon as practicable after withdrawal. </a:t>
            </a:r>
            <a:r>
              <a:rPr lang="en-JM" sz="2400" i="1" dirty="0" smtClean="0"/>
              <a:t>- section </a:t>
            </a:r>
            <a:r>
              <a:rPr lang="en-JM" sz="2400" i="1" dirty="0"/>
              <a:t>39(6) </a:t>
            </a:r>
          </a:p>
          <a:p>
            <a:r>
              <a:rPr lang="en-JM" sz="2400" dirty="0" smtClean="0"/>
              <a:t>A sample can be taken </a:t>
            </a:r>
            <a:r>
              <a:rPr lang="en-JM" sz="2400" dirty="0"/>
              <a:t>from seriously ill or injured unknown person for purpose of DNA profile to assist with identification</a:t>
            </a:r>
            <a:r>
              <a:rPr lang="en-JM" sz="2400" dirty="0" smtClean="0"/>
              <a:t>. </a:t>
            </a:r>
            <a:r>
              <a:rPr lang="en-JM" sz="2400" i="1" dirty="0"/>
              <a:t>- </a:t>
            </a:r>
            <a:r>
              <a:rPr lang="en-JM" sz="2400" i="1" dirty="0" smtClean="0"/>
              <a:t>section </a:t>
            </a:r>
            <a:r>
              <a:rPr lang="en-JM" sz="2400" i="1" dirty="0"/>
              <a:t>40 </a:t>
            </a:r>
          </a:p>
          <a:p>
            <a:r>
              <a:rPr lang="en-JM" sz="2400" dirty="0" smtClean="0"/>
              <a:t>Specified </a:t>
            </a:r>
            <a:r>
              <a:rPr lang="en-JM" sz="2400" dirty="0"/>
              <a:t>persons (Chief Medical Officer, owner/manager of hospital or nursing home, or Commissioner of Police) can make application to the </a:t>
            </a:r>
            <a:r>
              <a:rPr lang="en-JM" sz="2400" b="1" u="sng" dirty="0"/>
              <a:t>Supreme Court </a:t>
            </a:r>
            <a:r>
              <a:rPr lang="en-JM" sz="2400" dirty="0"/>
              <a:t>for an order authorising the taking of a sample. </a:t>
            </a:r>
            <a:r>
              <a:rPr lang="en-JM" sz="2400" i="1" dirty="0"/>
              <a:t>- </a:t>
            </a:r>
            <a:r>
              <a:rPr lang="en-JM" sz="2400" i="1" dirty="0" smtClean="0"/>
              <a:t>section </a:t>
            </a:r>
            <a:r>
              <a:rPr lang="en-JM" sz="2400" i="1" dirty="0"/>
              <a:t>40(3</a:t>
            </a:r>
            <a:r>
              <a:rPr lang="en-JM" sz="2400" i="1" dirty="0" smtClean="0"/>
              <a:t>)</a:t>
            </a:r>
            <a:endParaRPr lang="en-JM" sz="2400" i="1" dirty="0"/>
          </a:p>
          <a:p>
            <a:r>
              <a:rPr lang="en-JM" sz="2400" dirty="0" smtClean="0"/>
              <a:t>An order </a:t>
            </a:r>
            <a:r>
              <a:rPr lang="en-JM" sz="2400" dirty="0"/>
              <a:t>will be made if the Supreme Court Judge is satisfied of considerations </a:t>
            </a:r>
            <a:r>
              <a:rPr lang="en-JM" sz="2400" dirty="0" smtClean="0"/>
              <a:t>under section 40(4)(a</a:t>
            </a:r>
            <a:r>
              <a:rPr lang="en-JM" sz="2400" dirty="0"/>
              <a:t>) and (b</a:t>
            </a:r>
            <a:r>
              <a:rPr lang="en-JM" sz="2400" dirty="0" smtClean="0"/>
              <a:t>).</a:t>
            </a:r>
            <a:endParaRPr lang="en-JM" sz="2400" i="1" dirty="0"/>
          </a:p>
          <a:p>
            <a:endParaRPr lang="en-JM" dirty="0"/>
          </a:p>
        </p:txBody>
      </p:sp>
    </p:spTree>
    <p:extLst>
      <p:ext uri="{BB962C8B-B14F-4D97-AF65-F5344CB8AC3E}">
        <p14:creationId xmlns="" xmlns:p14="http://schemas.microsoft.com/office/powerpoint/2010/main" val="28959693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TAKING OF SAMPLES FROM PERSONS FOR IDENTIFICATION CONT’D</a:t>
            </a:r>
          </a:p>
        </p:txBody>
      </p:sp>
      <p:sp>
        <p:nvSpPr>
          <p:cNvPr id="3" name="Content Placeholder 2"/>
          <p:cNvSpPr>
            <a:spLocks noGrp="1"/>
          </p:cNvSpPr>
          <p:nvPr>
            <p:ph idx="1"/>
          </p:nvPr>
        </p:nvSpPr>
        <p:spPr>
          <a:xfrm>
            <a:off x="1371600" y="2286000"/>
            <a:ext cx="9601200" cy="4171950"/>
          </a:xfrm>
        </p:spPr>
        <p:txBody>
          <a:bodyPr/>
          <a:lstStyle/>
          <a:p>
            <a:r>
              <a:rPr lang="en-JM" sz="2800" dirty="0" smtClean="0"/>
              <a:t>Samples can be taken </a:t>
            </a:r>
            <a:r>
              <a:rPr lang="en-JM" sz="2800" dirty="0"/>
              <a:t>from the body of an unknown deceased. The sample  can be used to assist with the investigation of death of unknown deceased person. It is not just for </a:t>
            </a:r>
            <a:r>
              <a:rPr lang="en-JM" sz="2800" dirty="0" smtClean="0"/>
              <a:t>identification </a:t>
            </a:r>
            <a:r>
              <a:rPr lang="en-JM" sz="2800" i="1" dirty="0" smtClean="0"/>
              <a:t>- section 41(3)</a:t>
            </a:r>
          </a:p>
          <a:p>
            <a:r>
              <a:rPr lang="en-JM" sz="2800" dirty="0" smtClean="0"/>
              <a:t>Nothing is to affect the provisions of other enactments or powers relating to the investigation of offences under any other enactment or common law  relating to the death of deceased persons. </a:t>
            </a:r>
            <a:r>
              <a:rPr lang="en-JM" sz="2800" i="1" dirty="0"/>
              <a:t>- </a:t>
            </a:r>
            <a:r>
              <a:rPr lang="en-JM" sz="2800" i="1" dirty="0" smtClean="0"/>
              <a:t>section </a:t>
            </a:r>
            <a:r>
              <a:rPr lang="en-JM" sz="2800" i="1" dirty="0"/>
              <a:t>43 </a:t>
            </a:r>
            <a:endParaRPr lang="en-JM" sz="2800" i="1" dirty="0" smtClean="0"/>
          </a:p>
          <a:p>
            <a:pPr marL="0" indent="0">
              <a:buNone/>
            </a:pPr>
            <a:endParaRPr lang="en-JM" dirty="0"/>
          </a:p>
        </p:txBody>
      </p:sp>
    </p:spTree>
    <p:extLst>
      <p:ext uri="{BB962C8B-B14F-4D97-AF65-F5344CB8AC3E}">
        <p14:creationId xmlns="" xmlns:p14="http://schemas.microsoft.com/office/powerpoint/2010/main" val="5658494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dirty="0" smtClean="0"/>
              <a:t>RETAKING OF SAMPLES</a:t>
            </a:r>
            <a:endParaRPr lang="en-JM" b="1" dirty="0"/>
          </a:p>
        </p:txBody>
      </p:sp>
      <p:sp>
        <p:nvSpPr>
          <p:cNvPr id="3" name="Content Placeholder 2"/>
          <p:cNvSpPr>
            <a:spLocks noGrp="1"/>
          </p:cNvSpPr>
          <p:nvPr>
            <p:ph idx="1"/>
          </p:nvPr>
        </p:nvSpPr>
        <p:spPr/>
        <p:txBody>
          <a:bodyPr>
            <a:normAutofit/>
          </a:bodyPr>
          <a:lstStyle/>
          <a:p>
            <a:r>
              <a:rPr lang="en-JM" sz="3200" dirty="0" smtClean="0"/>
              <a:t>There are several sections that deal with the retaking of samples where there is contamination or the sample is insufficient </a:t>
            </a:r>
            <a:r>
              <a:rPr lang="en-JM" sz="3200" i="1" dirty="0" smtClean="0"/>
              <a:t>– sections </a:t>
            </a:r>
            <a:r>
              <a:rPr lang="en-JM" sz="3200" i="1" dirty="0"/>
              <a:t>26, 28, 34, 35, 38 and 42 </a:t>
            </a:r>
          </a:p>
        </p:txBody>
      </p:sp>
    </p:spTree>
    <p:extLst>
      <p:ext uri="{BB962C8B-B14F-4D97-AF65-F5344CB8AC3E}">
        <p14:creationId xmlns="" xmlns:p14="http://schemas.microsoft.com/office/powerpoint/2010/main" val="39926020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b="1" dirty="0" smtClean="0"/>
              <a:t>REASONABLE FORCE </a:t>
            </a:r>
            <a:endParaRPr lang="en-JM" b="1" dirty="0"/>
          </a:p>
        </p:txBody>
      </p:sp>
      <p:sp>
        <p:nvSpPr>
          <p:cNvPr id="3" name="Content Placeholder 2"/>
          <p:cNvSpPr>
            <a:spLocks noGrp="1"/>
          </p:cNvSpPr>
          <p:nvPr>
            <p:ph idx="1"/>
          </p:nvPr>
        </p:nvSpPr>
        <p:spPr/>
        <p:txBody>
          <a:bodyPr>
            <a:normAutofit/>
          </a:bodyPr>
          <a:lstStyle/>
          <a:p>
            <a:r>
              <a:rPr lang="en-JM" sz="3200" dirty="0" smtClean="0"/>
              <a:t>Referred to in section 25 and 33 of the Act.  </a:t>
            </a:r>
            <a:endParaRPr lang="en-JM" sz="3200" dirty="0"/>
          </a:p>
        </p:txBody>
      </p:sp>
    </p:spTree>
    <p:extLst>
      <p:ext uri="{BB962C8B-B14F-4D97-AF65-F5344CB8AC3E}">
        <p14:creationId xmlns="" xmlns:p14="http://schemas.microsoft.com/office/powerpoint/2010/main" val="21660024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a:r>
              <a:rPr lang="en-JM" b="1" u="sng" dirty="0" smtClean="0"/>
              <a:t>PART IX – POST COLLECTION PROCEDURES </a:t>
            </a:r>
            <a:r>
              <a:rPr lang="en-JM" dirty="0"/>
              <a:t/>
            </a:r>
            <a:br>
              <a:rPr lang="en-JM" dirty="0"/>
            </a:br>
            <a:endParaRPr lang="en-JM" dirty="0"/>
          </a:p>
        </p:txBody>
      </p:sp>
    </p:spTree>
    <p:extLst>
      <p:ext uri="{BB962C8B-B14F-4D97-AF65-F5344CB8AC3E}">
        <p14:creationId xmlns="" xmlns:p14="http://schemas.microsoft.com/office/powerpoint/2010/main" val="9912340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JM" b="1" u="sng" dirty="0" smtClean="0"/>
              <a:t>PART X – DESTRUCTION OF SAMPLES AND DESTRUCTION AND REMOVAL OF DNA PROFILES FROM NATIONAL DNA REGISTER </a:t>
            </a:r>
            <a:r>
              <a:rPr lang="en-JM" dirty="0"/>
              <a:t/>
            </a:r>
            <a:br>
              <a:rPr lang="en-JM" dirty="0"/>
            </a:br>
            <a:r>
              <a:rPr lang="en-JM" dirty="0" smtClean="0"/>
              <a:t> </a:t>
            </a:r>
            <a:endParaRPr lang="en-JM" dirty="0"/>
          </a:p>
        </p:txBody>
      </p:sp>
      <p:sp>
        <p:nvSpPr>
          <p:cNvPr id="3" name="Content Placeholder 2"/>
          <p:cNvSpPr>
            <a:spLocks noGrp="1"/>
          </p:cNvSpPr>
          <p:nvPr>
            <p:ph idx="1"/>
          </p:nvPr>
        </p:nvSpPr>
        <p:spPr>
          <a:xfrm>
            <a:off x="1371600" y="2552700"/>
            <a:ext cx="9601200" cy="3905250"/>
          </a:xfrm>
        </p:spPr>
        <p:txBody>
          <a:bodyPr>
            <a:normAutofit/>
          </a:bodyPr>
          <a:lstStyle/>
          <a:p>
            <a:r>
              <a:rPr lang="en-JM" sz="2400" dirty="0" smtClean="0"/>
              <a:t>Section 47 </a:t>
            </a:r>
            <a:r>
              <a:rPr lang="en-JM" sz="2400" dirty="0"/>
              <a:t>– designates that samples or DNA </a:t>
            </a:r>
            <a:r>
              <a:rPr lang="en-JM" sz="2400" dirty="0" smtClean="0"/>
              <a:t>profiles </a:t>
            </a:r>
            <a:r>
              <a:rPr lang="en-JM" sz="2400" dirty="0"/>
              <a:t>generated are to be destroyed within 3 months of a particular set of circumstances existing. </a:t>
            </a:r>
            <a:r>
              <a:rPr lang="en-JM" sz="2400" dirty="0" smtClean="0"/>
              <a:t>These circumstances include: </a:t>
            </a:r>
          </a:p>
          <a:p>
            <a:pPr marL="0" indent="0">
              <a:buNone/>
            </a:pPr>
            <a:r>
              <a:rPr lang="en-JM" sz="2400" dirty="0"/>
              <a:t>	</a:t>
            </a:r>
            <a:r>
              <a:rPr lang="en-JM" sz="2400" i="1" dirty="0" smtClean="0"/>
              <a:t>(a) where proceedings for a relevant offence have been instituted 	and the person is acquitted or the charge is dismissed </a:t>
            </a:r>
            <a:endParaRPr lang="en-JM" sz="2400" i="1" dirty="0"/>
          </a:p>
          <a:p>
            <a:pPr marL="530352" lvl="1" indent="0">
              <a:buNone/>
            </a:pPr>
            <a:r>
              <a:rPr lang="en-JM" sz="2400" dirty="0" smtClean="0"/>
              <a:t>	(b) where the conviction for the offence concerned in the 	connection with which the sample concerned was taken is 	quashed or declared to be a miscarriage of justice by the Court. </a:t>
            </a:r>
          </a:p>
          <a:p>
            <a:pPr marL="530352" lvl="1" indent="0">
              <a:buNone/>
            </a:pPr>
            <a:r>
              <a:rPr lang="en-JM" sz="2400" dirty="0" smtClean="0">
                <a:solidFill>
                  <a:schemeClr val="tx1"/>
                </a:solidFill>
              </a:rPr>
              <a:t>Note: references to quashing relates to the Court of Appeal – section 50(b) </a:t>
            </a:r>
            <a:endParaRPr lang="en-JM" sz="2400" dirty="0">
              <a:solidFill>
                <a:schemeClr val="tx1"/>
              </a:solidFill>
            </a:endParaRPr>
          </a:p>
        </p:txBody>
      </p:sp>
    </p:spTree>
    <p:extLst>
      <p:ext uri="{BB962C8B-B14F-4D97-AF65-F5344CB8AC3E}">
        <p14:creationId xmlns="" xmlns:p14="http://schemas.microsoft.com/office/powerpoint/2010/main" val="23670260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PART X - CONT’D </a:t>
            </a:r>
            <a:endParaRPr lang="en-JM" dirty="0"/>
          </a:p>
        </p:txBody>
      </p:sp>
      <p:sp>
        <p:nvSpPr>
          <p:cNvPr id="3" name="Content Placeholder 2"/>
          <p:cNvSpPr>
            <a:spLocks noGrp="1"/>
          </p:cNvSpPr>
          <p:nvPr>
            <p:ph idx="1"/>
          </p:nvPr>
        </p:nvSpPr>
        <p:spPr>
          <a:xfrm>
            <a:off x="1371600" y="1619250"/>
            <a:ext cx="9601200" cy="4648200"/>
          </a:xfrm>
        </p:spPr>
        <p:txBody>
          <a:bodyPr>
            <a:normAutofit/>
          </a:bodyPr>
          <a:lstStyle/>
          <a:p>
            <a:r>
              <a:rPr lang="en-JM" sz="2800" dirty="0" smtClean="0"/>
              <a:t>The </a:t>
            </a:r>
            <a:r>
              <a:rPr lang="en-JM" sz="2800" dirty="0"/>
              <a:t>DPP, Commissioner of Police and Commissioner of INDECOM </a:t>
            </a:r>
            <a:r>
              <a:rPr lang="en-JM" sz="2800" dirty="0" smtClean="0"/>
              <a:t>are permitted to </a:t>
            </a:r>
            <a:r>
              <a:rPr lang="en-JM" sz="2800" dirty="0"/>
              <a:t>apply to the Court for the sample not to be destroyed </a:t>
            </a:r>
            <a:r>
              <a:rPr lang="en-JM" sz="2800" dirty="0" smtClean="0"/>
              <a:t>and if </a:t>
            </a:r>
            <a:r>
              <a:rPr lang="en-JM" sz="2800" dirty="0"/>
              <a:t>the court finds that in the interest of justice sample can be retained for such period as the Court considers </a:t>
            </a:r>
            <a:r>
              <a:rPr lang="en-JM" sz="2800" dirty="0" smtClean="0"/>
              <a:t>appropriate</a:t>
            </a:r>
            <a:r>
              <a:rPr lang="en-JM" sz="2800" dirty="0"/>
              <a:t>. </a:t>
            </a:r>
            <a:r>
              <a:rPr lang="en-JM" sz="2800" i="1" dirty="0"/>
              <a:t>–</a:t>
            </a:r>
            <a:r>
              <a:rPr lang="en-JM" sz="2800" i="1" dirty="0" smtClean="0"/>
              <a:t> section </a:t>
            </a:r>
            <a:r>
              <a:rPr lang="en-JM" sz="2800" i="1" dirty="0"/>
              <a:t>47(2) </a:t>
            </a:r>
            <a:endParaRPr lang="en-JM" sz="2800" i="1" dirty="0" smtClean="0"/>
          </a:p>
          <a:p>
            <a:r>
              <a:rPr lang="en-JM" sz="2800" dirty="0" smtClean="0"/>
              <a:t>Where an application is made, the person whose sample is to be retained is entitled to be heard </a:t>
            </a:r>
            <a:r>
              <a:rPr lang="en-JM" sz="2800" i="1" dirty="0" smtClean="0"/>
              <a:t>– section 47(3) </a:t>
            </a:r>
          </a:p>
          <a:p>
            <a:r>
              <a:rPr lang="en-JM" sz="2800" dirty="0" smtClean="0"/>
              <a:t>The Act also provides for procedural issues in relation to the destruction of a sample as well as the removal of a profile from the Register </a:t>
            </a:r>
            <a:r>
              <a:rPr lang="en-JM" sz="2800" i="1" dirty="0" smtClean="0"/>
              <a:t>– sections 47(4) - (7) </a:t>
            </a:r>
            <a:endParaRPr lang="en-JM" sz="2800" i="1" dirty="0"/>
          </a:p>
        </p:txBody>
      </p:sp>
    </p:spTree>
    <p:extLst>
      <p:ext uri="{BB962C8B-B14F-4D97-AF65-F5344CB8AC3E}">
        <p14:creationId xmlns="" xmlns:p14="http://schemas.microsoft.com/office/powerpoint/2010/main" val="30464591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PART X - CONT’D </a:t>
            </a:r>
            <a:r>
              <a:rPr lang="en-JM" dirty="0" smtClean="0"/>
              <a:t/>
            </a:r>
            <a:br>
              <a:rPr lang="en-JM" dirty="0" smtClean="0"/>
            </a:br>
            <a:r>
              <a:rPr lang="en-JM" b="1" dirty="0" smtClean="0"/>
              <a:t>Application for destruction</a:t>
            </a:r>
            <a:endParaRPr lang="en-JM" b="1" dirty="0"/>
          </a:p>
        </p:txBody>
      </p:sp>
      <p:sp>
        <p:nvSpPr>
          <p:cNvPr id="3" name="Content Placeholder 2"/>
          <p:cNvSpPr>
            <a:spLocks noGrp="1"/>
          </p:cNvSpPr>
          <p:nvPr>
            <p:ph idx="1"/>
          </p:nvPr>
        </p:nvSpPr>
        <p:spPr/>
        <p:txBody>
          <a:bodyPr>
            <a:normAutofit/>
          </a:bodyPr>
          <a:lstStyle/>
          <a:p>
            <a:r>
              <a:rPr lang="en-JM" sz="2400" dirty="0" smtClean="0"/>
              <a:t>In cases where proceedings for a relevant offence do not proceed or are not instituted within a period of 8 years, that person may apply to the Court for his sample or profile to be destroyed. </a:t>
            </a:r>
            <a:r>
              <a:rPr lang="en-JM" sz="2400" i="1" dirty="0" smtClean="0"/>
              <a:t>– section 48(1) </a:t>
            </a:r>
          </a:p>
          <a:p>
            <a:r>
              <a:rPr lang="en-JM" sz="2400" dirty="0" smtClean="0"/>
              <a:t>Where an application for destruction is made, the Court can make an order where it is in the interests of justice after taking into account the matters listed. </a:t>
            </a:r>
            <a:r>
              <a:rPr lang="en-JM" sz="2400" i="1" dirty="0" smtClean="0"/>
              <a:t>– sections 48(2) and (3) </a:t>
            </a:r>
          </a:p>
          <a:p>
            <a:r>
              <a:rPr lang="en-JM" sz="2400" dirty="0" smtClean="0"/>
              <a:t>Where an application for destruction is made the DPP, Commissioner of Police and Commissioner of INDECOM (where appropriate) should be notified in writing and are entitled to be heard </a:t>
            </a:r>
            <a:r>
              <a:rPr lang="en-JM" sz="2400" i="1" dirty="0" smtClean="0"/>
              <a:t>– section 48(4) </a:t>
            </a:r>
          </a:p>
        </p:txBody>
      </p:sp>
    </p:spTree>
    <p:extLst>
      <p:ext uri="{BB962C8B-B14F-4D97-AF65-F5344CB8AC3E}">
        <p14:creationId xmlns="" xmlns:p14="http://schemas.microsoft.com/office/powerpoint/2010/main" val="23685394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PART X - CONT’D</a:t>
            </a:r>
          </a:p>
        </p:txBody>
      </p:sp>
      <p:sp>
        <p:nvSpPr>
          <p:cNvPr id="3" name="Content Placeholder 2"/>
          <p:cNvSpPr>
            <a:spLocks noGrp="1"/>
          </p:cNvSpPr>
          <p:nvPr>
            <p:ph idx="1"/>
          </p:nvPr>
        </p:nvSpPr>
        <p:spPr/>
        <p:txBody>
          <a:bodyPr>
            <a:normAutofit/>
          </a:bodyPr>
          <a:lstStyle/>
          <a:p>
            <a:r>
              <a:rPr lang="en-JM" sz="2800" dirty="0" smtClean="0"/>
              <a:t>The Custodian has a duty to notify (in writing) the person of destruction or removal of the sample or profile. </a:t>
            </a:r>
            <a:r>
              <a:rPr lang="en-JM" sz="2800" i="1" dirty="0" smtClean="0"/>
              <a:t>– section 49(1) </a:t>
            </a:r>
          </a:p>
          <a:p>
            <a:r>
              <a:rPr lang="en-JM" sz="2800" dirty="0" smtClean="0"/>
              <a:t>Where the sample or profile is supposed to be destroyed or removed and it is not done, the said sample or profile is not to be admissible in evidence against the person </a:t>
            </a:r>
            <a:r>
              <a:rPr lang="en-JM" sz="2800" i="1" dirty="0" smtClean="0"/>
              <a:t>– section 49(2) </a:t>
            </a:r>
            <a:endParaRPr lang="en-JM" sz="2800" i="1" dirty="0"/>
          </a:p>
        </p:txBody>
      </p:sp>
    </p:spTree>
    <p:extLst>
      <p:ext uri="{BB962C8B-B14F-4D97-AF65-F5344CB8AC3E}">
        <p14:creationId xmlns="" xmlns:p14="http://schemas.microsoft.com/office/powerpoint/2010/main" val="15333961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ADMINISTRATIVE MATTERS</a:t>
            </a:r>
            <a:endParaRPr lang="en-JM" dirty="0"/>
          </a:p>
        </p:txBody>
      </p:sp>
      <p:sp>
        <p:nvSpPr>
          <p:cNvPr id="3" name="Content Placeholder 2"/>
          <p:cNvSpPr>
            <a:spLocks noGrp="1"/>
          </p:cNvSpPr>
          <p:nvPr>
            <p:ph idx="1"/>
          </p:nvPr>
        </p:nvSpPr>
        <p:spPr>
          <a:xfrm>
            <a:off x="1371600" y="1714500"/>
            <a:ext cx="9601200" cy="4591050"/>
          </a:xfrm>
        </p:spPr>
        <p:txBody>
          <a:bodyPr>
            <a:noAutofit/>
          </a:bodyPr>
          <a:lstStyle/>
          <a:p>
            <a:r>
              <a:rPr lang="en-JM" sz="2800" dirty="0" smtClean="0"/>
              <a:t>The National DNA Register is a consolidated forensic DNA databank. </a:t>
            </a:r>
          </a:p>
          <a:p>
            <a:r>
              <a:rPr lang="en-JM" sz="2800" dirty="0" smtClean="0"/>
              <a:t>The said Register is to be established, maintained and operated on behalf of the Government by the Director of the Forensic Institute </a:t>
            </a:r>
            <a:r>
              <a:rPr lang="en-JM" sz="2800" i="1" dirty="0" smtClean="0"/>
              <a:t>– section 5</a:t>
            </a:r>
          </a:p>
          <a:p>
            <a:r>
              <a:rPr lang="en-JM" sz="2800" dirty="0" smtClean="0"/>
              <a:t>The Director of the Forensic Institute is also designated as the Custodian under the Act </a:t>
            </a:r>
            <a:r>
              <a:rPr lang="en-JM" sz="2800" i="1" dirty="0" smtClean="0"/>
              <a:t>– section 10 </a:t>
            </a:r>
          </a:p>
          <a:p>
            <a:r>
              <a:rPr lang="en-JM" sz="2800" dirty="0" smtClean="0"/>
              <a:t>The Custodian’s numerous functions are designated at section 11. </a:t>
            </a:r>
            <a:endParaRPr lang="en-JM" sz="2800" dirty="0"/>
          </a:p>
        </p:txBody>
      </p:sp>
    </p:spTree>
    <p:extLst>
      <p:ext uri="{BB962C8B-B14F-4D97-AF65-F5344CB8AC3E}">
        <p14:creationId xmlns="" xmlns:p14="http://schemas.microsoft.com/office/powerpoint/2010/main" val="27502019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300" y="2590800"/>
            <a:ext cx="9601200" cy="1485900"/>
          </a:xfrm>
        </p:spPr>
        <p:txBody>
          <a:bodyPr/>
          <a:lstStyle/>
          <a:p>
            <a:r>
              <a:rPr lang="en-JM" b="1" u="sng" dirty="0" smtClean="0"/>
              <a:t>PART XI – OFFENCES AND PENALTIES </a:t>
            </a:r>
            <a:r>
              <a:rPr lang="en-JM" dirty="0"/>
              <a:t/>
            </a:r>
            <a:br>
              <a:rPr lang="en-JM" dirty="0"/>
            </a:br>
            <a:endParaRPr lang="en-JM" dirty="0"/>
          </a:p>
        </p:txBody>
      </p:sp>
      <p:sp>
        <p:nvSpPr>
          <p:cNvPr id="3" name="Content Placeholder 2"/>
          <p:cNvSpPr>
            <a:spLocks noGrp="1"/>
          </p:cNvSpPr>
          <p:nvPr>
            <p:ph idx="1"/>
          </p:nvPr>
        </p:nvSpPr>
        <p:spPr/>
        <p:txBody>
          <a:bodyPr>
            <a:normAutofit/>
          </a:bodyPr>
          <a:lstStyle/>
          <a:p>
            <a:endParaRPr lang="en-JM" sz="3200" dirty="0" smtClean="0"/>
          </a:p>
          <a:p>
            <a:endParaRPr lang="en-JM" sz="3200" dirty="0" smtClean="0"/>
          </a:p>
          <a:p>
            <a:r>
              <a:rPr lang="en-JM" sz="3200" dirty="0" smtClean="0"/>
              <a:t>See </a:t>
            </a:r>
            <a:r>
              <a:rPr lang="en-JM" sz="3200" dirty="0" err="1" smtClean="0"/>
              <a:t>ist</a:t>
            </a:r>
            <a:r>
              <a:rPr lang="en-JM" sz="3200" dirty="0" smtClean="0"/>
              <a:t> schedule. Sets out offences under act and penalties.</a:t>
            </a:r>
            <a:endParaRPr lang="en-JM" sz="3200" dirty="0"/>
          </a:p>
        </p:txBody>
      </p:sp>
    </p:spTree>
    <p:extLst>
      <p:ext uri="{BB962C8B-B14F-4D97-AF65-F5344CB8AC3E}">
        <p14:creationId xmlns="" xmlns:p14="http://schemas.microsoft.com/office/powerpoint/2010/main" val="333547823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JM" b="1" u="sng" dirty="0" smtClean="0"/>
              <a:t>PART XII – QUALITY MANAGEMENT </a:t>
            </a:r>
            <a:r>
              <a:rPr lang="en-JM" dirty="0"/>
              <a:t/>
            </a:r>
            <a:br>
              <a:rPr lang="en-JM" dirty="0"/>
            </a:br>
            <a:endParaRPr lang="en-JM" dirty="0"/>
          </a:p>
        </p:txBody>
      </p:sp>
    </p:spTree>
    <p:extLst>
      <p:ext uri="{BB962C8B-B14F-4D97-AF65-F5344CB8AC3E}">
        <p14:creationId xmlns="" xmlns:p14="http://schemas.microsoft.com/office/powerpoint/2010/main" val="41556130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JM" b="1" dirty="0"/>
              <a:t>2</a:t>
            </a:r>
            <a:r>
              <a:rPr lang="en-JM" b="1" baseline="30000" dirty="0"/>
              <a:t>nd</a:t>
            </a:r>
            <a:r>
              <a:rPr lang="en-JM" b="1" dirty="0"/>
              <a:t> Schedule – supplementary provisions relating to samples and generation </a:t>
            </a:r>
            <a:r>
              <a:rPr lang="en-JM" b="1" dirty="0" smtClean="0"/>
              <a:t> of DNA </a:t>
            </a:r>
            <a:r>
              <a:rPr lang="en-JM" b="1" dirty="0"/>
              <a:t>profiles </a:t>
            </a:r>
            <a:r>
              <a:rPr lang="en-JM" dirty="0"/>
              <a:t/>
            </a:r>
            <a:br>
              <a:rPr lang="en-JM" dirty="0"/>
            </a:br>
            <a:endParaRPr lang="en-JM" dirty="0"/>
          </a:p>
        </p:txBody>
      </p:sp>
      <p:sp>
        <p:nvSpPr>
          <p:cNvPr id="3" name="Content Placeholder 2"/>
          <p:cNvSpPr>
            <a:spLocks noGrp="1"/>
          </p:cNvSpPr>
          <p:nvPr>
            <p:ph idx="1"/>
          </p:nvPr>
        </p:nvSpPr>
        <p:spPr/>
        <p:txBody>
          <a:bodyPr/>
          <a:lstStyle/>
          <a:p>
            <a:pPr marL="0" indent="0">
              <a:buNone/>
            </a:pPr>
            <a:endParaRPr lang="en-JM" dirty="0" smtClean="0"/>
          </a:p>
          <a:p>
            <a:r>
              <a:rPr lang="en-JM" sz="3200" dirty="0" smtClean="0"/>
              <a:t>Example: section </a:t>
            </a:r>
            <a:r>
              <a:rPr lang="en-JM" sz="3200" dirty="0"/>
              <a:t>3 </a:t>
            </a:r>
            <a:r>
              <a:rPr lang="en-JM" sz="3200" dirty="0" smtClean="0"/>
              <a:t>of </a:t>
            </a:r>
            <a:r>
              <a:rPr lang="en-JM" sz="3200" dirty="0"/>
              <a:t>the 2</a:t>
            </a:r>
            <a:r>
              <a:rPr lang="en-JM" sz="3200" baseline="30000" dirty="0"/>
              <a:t>nd</a:t>
            </a:r>
            <a:r>
              <a:rPr lang="en-JM" sz="3200" dirty="0"/>
              <a:t> </a:t>
            </a:r>
            <a:r>
              <a:rPr lang="en-JM" sz="3200" dirty="0" smtClean="0"/>
              <a:t>schedule – </a:t>
            </a:r>
            <a:r>
              <a:rPr lang="en-JM" sz="3200" i="1" dirty="0"/>
              <a:t>where a sample of hair (other than pubic hair) is taken form a person under the Act, the sample may be taken by plucking hairs with their roots and in so far as is reasonably practicable the hairs shall be plucked singly. </a:t>
            </a:r>
          </a:p>
          <a:p>
            <a:endParaRPr lang="en-JM" dirty="0"/>
          </a:p>
        </p:txBody>
      </p:sp>
    </p:spTree>
    <p:extLst>
      <p:ext uri="{BB962C8B-B14F-4D97-AF65-F5344CB8AC3E}">
        <p14:creationId xmlns="" xmlns:p14="http://schemas.microsoft.com/office/powerpoint/2010/main" val="12122535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111102"/>
          </a:xfrm>
        </p:spPr>
        <p:txBody>
          <a:bodyPr/>
          <a:lstStyle/>
          <a:p>
            <a:r>
              <a:rPr lang="en-JM" b="1" u="sng" dirty="0" smtClean="0"/>
              <a:t>PART XIII – GENERAL </a:t>
            </a:r>
            <a:endParaRPr lang="en-JM" dirty="0"/>
          </a:p>
        </p:txBody>
      </p:sp>
      <p:sp>
        <p:nvSpPr>
          <p:cNvPr id="3" name="Content Placeholder 2"/>
          <p:cNvSpPr>
            <a:spLocks noGrp="1"/>
          </p:cNvSpPr>
          <p:nvPr>
            <p:ph idx="1"/>
          </p:nvPr>
        </p:nvSpPr>
        <p:spPr>
          <a:xfrm>
            <a:off x="1371600" y="1616149"/>
            <a:ext cx="9601200" cy="4251251"/>
          </a:xfrm>
        </p:spPr>
        <p:txBody>
          <a:bodyPr>
            <a:normAutofit fontScale="92500" lnSpcReduction="20000"/>
          </a:bodyPr>
          <a:lstStyle/>
          <a:p>
            <a:r>
              <a:rPr lang="en-JM" sz="2400" dirty="0" smtClean="0">
                <a:solidFill>
                  <a:schemeClr val="tx1"/>
                </a:solidFill>
              </a:rPr>
              <a:t>A sample </a:t>
            </a:r>
            <a:r>
              <a:rPr lang="en-JM" sz="2400" dirty="0">
                <a:solidFill>
                  <a:schemeClr val="tx1"/>
                </a:solidFill>
              </a:rPr>
              <a:t>from which a DNA profile is </a:t>
            </a:r>
            <a:r>
              <a:rPr lang="en-JM" sz="2400" dirty="0" smtClean="0">
                <a:solidFill>
                  <a:schemeClr val="tx1"/>
                </a:solidFill>
              </a:rPr>
              <a:t>generated is not </a:t>
            </a:r>
            <a:r>
              <a:rPr lang="en-JM" sz="2400" dirty="0">
                <a:solidFill>
                  <a:schemeClr val="tx1"/>
                </a:solidFill>
              </a:rPr>
              <a:t>just restricted to the body of the person</a:t>
            </a:r>
            <a:r>
              <a:rPr lang="en-JM" sz="2400" dirty="0" smtClean="0">
                <a:solidFill>
                  <a:schemeClr val="tx1"/>
                </a:solidFill>
              </a:rPr>
              <a:t>. It includes </a:t>
            </a:r>
            <a:r>
              <a:rPr lang="en-JM" sz="2400" dirty="0">
                <a:solidFill>
                  <a:schemeClr val="tx1"/>
                </a:solidFill>
              </a:rPr>
              <a:t>clothing or other belongings of the person or from things reasonably believed to belong to, or to have been used by the person or with which the person is reasonably believed to have been in contact</a:t>
            </a:r>
            <a:r>
              <a:rPr lang="en-JM" sz="2400" i="1" dirty="0">
                <a:solidFill>
                  <a:schemeClr val="tx1"/>
                </a:solidFill>
              </a:rPr>
              <a:t>.- </a:t>
            </a:r>
            <a:r>
              <a:rPr lang="en-JM" sz="2400" i="1" dirty="0" smtClean="0">
                <a:solidFill>
                  <a:schemeClr val="tx1"/>
                </a:solidFill>
              </a:rPr>
              <a:t>section </a:t>
            </a:r>
            <a:r>
              <a:rPr lang="en-JM" sz="2400" i="1" dirty="0">
                <a:solidFill>
                  <a:schemeClr val="tx1"/>
                </a:solidFill>
              </a:rPr>
              <a:t>61 </a:t>
            </a:r>
            <a:endParaRPr lang="en-JM" sz="2400" i="1" dirty="0" smtClean="0">
              <a:solidFill>
                <a:schemeClr val="tx1"/>
              </a:solidFill>
            </a:endParaRPr>
          </a:p>
          <a:p>
            <a:pPr marL="0" indent="0">
              <a:buNone/>
            </a:pPr>
            <a:r>
              <a:rPr lang="en-JM" sz="2400" b="1" u="sng" dirty="0" smtClean="0">
                <a:solidFill>
                  <a:schemeClr val="tx1"/>
                </a:solidFill>
              </a:rPr>
              <a:t>Warrant for searching and seizing DNA material </a:t>
            </a:r>
            <a:endParaRPr lang="en-JM" sz="2400" b="1" u="sng" dirty="0">
              <a:solidFill>
                <a:schemeClr val="tx1"/>
              </a:solidFill>
            </a:endParaRPr>
          </a:p>
          <a:p>
            <a:r>
              <a:rPr lang="en-JM" sz="2400" dirty="0" smtClean="0">
                <a:solidFill>
                  <a:schemeClr val="tx1"/>
                </a:solidFill>
              </a:rPr>
              <a:t>A </a:t>
            </a:r>
            <a:r>
              <a:rPr lang="en-JM" sz="2400" dirty="0">
                <a:solidFill>
                  <a:schemeClr val="tx1"/>
                </a:solidFill>
              </a:rPr>
              <a:t>Justice of the </a:t>
            </a:r>
            <a:r>
              <a:rPr lang="en-JM" sz="2400" dirty="0" smtClean="0">
                <a:solidFill>
                  <a:schemeClr val="tx1"/>
                </a:solidFill>
              </a:rPr>
              <a:t>Peace (‘JP’) is authorised </a:t>
            </a:r>
            <a:r>
              <a:rPr lang="en-JM" sz="2400" dirty="0">
                <a:solidFill>
                  <a:schemeClr val="tx1"/>
                </a:solidFill>
              </a:rPr>
              <a:t>to issue a warrant authorising a Constable to enter a place specified in the warrant to search and seize DNA material. </a:t>
            </a:r>
            <a:r>
              <a:rPr lang="en-JM" sz="2400" i="1" dirty="0">
                <a:solidFill>
                  <a:schemeClr val="tx1"/>
                </a:solidFill>
              </a:rPr>
              <a:t>- </a:t>
            </a:r>
            <a:r>
              <a:rPr lang="en-JM" sz="2400" i="1" dirty="0" smtClean="0">
                <a:solidFill>
                  <a:schemeClr val="tx1"/>
                </a:solidFill>
              </a:rPr>
              <a:t>section </a:t>
            </a:r>
            <a:r>
              <a:rPr lang="en-JM" sz="2400" i="1" dirty="0">
                <a:solidFill>
                  <a:schemeClr val="tx1"/>
                </a:solidFill>
              </a:rPr>
              <a:t>62 </a:t>
            </a:r>
          </a:p>
          <a:p>
            <a:r>
              <a:rPr lang="en-JM" sz="2400" dirty="0">
                <a:solidFill>
                  <a:schemeClr val="tx1"/>
                </a:solidFill>
              </a:rPr>
              <a:t>The JP must be satisfied by information on oath that there are reasonable grounds to suspect that there may be in any place any DNA material that may be relevant as evidence in proving a relevant offence or has been acquired by a person for, or in the commission of an offence or as a result of the commission of a relevant offence</a:t>
            </a:r>
            <a:r>
              <a:rPr lang="en-JM" dirty="0">
                <a:solidFill>
                  <a:schemeClr val="tx1"/>
                </a:solidFill>
              </a:rPr>
              <a:t>. </a:t>
            </a:r>
          </a:p>
        </p:txBody>
      </p:sp>
    </p:spTree>
    <p:extLst>
      <p:ext uri="{BB962C8B-B14F-4D97-AF65-F5344CB8AC3E}">
        <p14:creationId xmlns="" xmlns:p14="http://schemas.microsoft.com/office/powerpoint/2010/main" val="11070295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14400"/>
          </a:xfrm>
        </p:spPr>
        <p:txBody>
          <a:bodyPr/>
          <a:lstStyle/>
          <a:p>
            <a:r>
              <a:rPr lang="en-JM" dirty="0"/>
              <a:t>PART XIII – </a:t>
            </a:r>
            <a:r>
              <a:rPr lang="en-JM" dirty="0" smtClean="0"/>
              <a:t>GENERAL CONT’D</a:t>
            </a:r>
            <a:endParaRPr lang="en-JM" dirty="0"/>
          </a:p>
        </p:txBody>
      </p:sp>
      <p:sp>
        <p:nvSpPr>
          <p:cNvPr id="3" name="Content Placeholder 2"/>
          <p:cNvSpPr>
            <a:spLocks noGrp="1"/>
          </p:cNvSpPr>
          <p:nvPr>
            <p:ph idx="1"/>
          </p:nvPr>
        </p:nvSpPr>
        <p:spPr>
          <a:xfrm>
            <a:off x="1371600" y="1600200"/>
            <a:ext cx="10096500" cy="4819650"/>
          </a:xfrm>
        </p:spPr>
        <p:txBody>
          <a:bodyPr>
            <a:normAutofit/>
          </a:bodyPr>
          <a:lstStyle/>
          <a:p>
            <a:pPr marL="0" indent="0">
              <a:buNone/>
            </a:pPr>
            <a:r>
              <a:rPr lang="en-JM" sz="2800" b="1" u="sng" dirty="0" smtClean="0"/>
              <a:t>Immunity and Good Faith </a:t>
            </a:r>
            <a:r>
              <a:rPr lang="en-JM" sz="2800" b="1" u="sng" dirty="0"/>
              <a:t>P</a:t>
            </a:r>
            <a:r>
              <a:rPr lang="en-JM" sz="2800" b="1" u="sng" dirty="0" smtClean="0"/>
              <a:t>rovisions</a:t>
            </a:r>
          </a:p>
          <a:p>
            <a:r>
              <a:rPr lang="en-JM" sz="2800" dirty="0" smtClean="0"/>
              <a:t>No </a:t>
            </a:r>
            <a:r>
              <a:rPr lang="en-JM" sz="2800" dirty="0"/>
              <a:t>proceedings can be brought against a person who takes a sample or generates a DNA profile if the person acts in accordance with the Act. </a:t>
            </a:r>
            <a:r>
              <a:rPr lang="en-JM" sz="2800" i="1" dirty="0"/>
              <a:t>- </a:t>
            </a:r>
            <a:r>
              <a:rPr lang="en-JM" sz="2800" i="1" dirty="0" smtClean="0"/>
              <a:t>section </a:t>
            </a:r>
            <a:r>
              <a:rPr lang="en-JM" sz="2800" i="1" dirty="0"/>
              <a:t>63 </a:t>
            </a:r>
          </a:p>
          <a:p>
            <a:r>
              <a:rPr lang="en-JM" sz="2800" b="1" dirty="0"/>
              <a:t>Exception</a:t>
            </a:r>
            <a:r>
              <a:rPr lang="en-JM" sz="2800" dirty="0"/>
              <a:t> </a:t>
            </a:r>
            <a:r>
              <a:rPr lang="en-JM" sz="2800" dirty="0" smtClean="0"/>
              <a:t>–Immunity </a:t>
            </a:r>
            <a:r>
              <a:rPr lang="en-JM" sz="2800" dirty="0"/>
              <a:t>will not apply to proceedings brought for use of unreasonable force in taking a </a:t>
            </a:r>
            <a:r>
              <a:rPr lang="en-JM" sz="2800" dirty="0" smtClean="0"/>
              <a:t>sample, </a:t>
            </a:r>
            <a:r>
              <a:rPr lang="en-JM" sz="2800" dirty="0"/>
              <a:t>so if unreasonable force is used then no </a:t>
            </a:r>
            <a:r>
              <a:rPr lang="en-JM" sz="2800" dirty="0" smtClean="0"/>
              <a:t>immunity. </a:t>
            </a:r>
            <a:r>
              <a:rPr lang="en-JM" sz="2800" dirty="0"/>
              <a:t>- </a:t>
            </a:r>
            <a:r>
              <a:rPr lang="en-JM" sz="2800" dirty="0" smtClean="0"/>
              <a:t>section </a:t>
            </a:r>
            <a:r>
              <a:rPr lang="en-JM" sz="2800" dirty="0"/>
              <a:t>63(2</a:t>
            </a:r>
            <a:r>
              <a:rPr lang="en-JM" sz="2800" dirty="0" smtClean="0"/>
              <a:t>) </a:t>
            </a:r>
            <a:endParaRPr lang="en-JM" sz="2800" dirty="0"/>
          </a:p>
          <a:p>
            <a:r>
              <a:rPr lang="en-JM" sz="2800" dirty="0"/>
              <a:t>A person shall not be liable for anything done or omitted to be done in good faith, in the exercise of their functions under the Act.  </a:t>
            </a:r>
            <a:r>
              <a:rPr lang="en-JM" sz="2800" i="1" dirty="0"/>
              <a:t>- section 64  </a:t>
            </a:r>
          </a:p>
          <a:p>
            <a:endParaRPr lang="en-JM" dirty="0"/>
          </a:p>
        </p:txBody>
      </p:sp>
    </p:spTree>
    <p:extLst>
      <p:ext uri="{BB962C8B-B14F-4D97-AF65-F5344CB8AC3E}">
        <p14:creationId xmlns="" xmlns:p14="http://schemas.microsoft.com/office/powerpoint/2010/main" val="283127030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a:t>PART XIII – GENERAL  </a:t>
            </a:r>
            <a:r>
              <a:rPr lang="en-JM" dirty="0" smtClean="0"/>
              <a:t>CONT’D</a:t>
            </a:r>
            <a:endParaRPr lang="en-JM" dirty="0"/>
          </a:p>
        </p:txBody>
      </p:sp>
      <p:sp>
        <p:nvSpPr>
          <p:cNvPr id="3" name="Content Placeholder 2"/>
          <p:cNvSpPr>
            <a:spLocks noGrp="1"/>
          </p:cNvSpPr>
          <p:nvPr>
            <p:ph idx="1"/>
          </p:nvPr>
        </p:nvSpPr>
        <p:spPr>
          <a:xfrm>
            <a:off x="1371600" y="1695450"/>
            <a:ext cx="10306050" cy="4914900"/>
          </a:xfrm>
        </p:spPr>
        <p:txBody>
          <a:bodyPr>
            <a:normAutofit lnSpcReduction="10000"/>
          </a:bodyPr>
          <a:lstStyle/>
          <a:p>
            <a:r>
              <a:rPr lang="en-JM" sz="2800" dirty="0" smtClean="0"/>
              <a:t>Certificates </a:t>
            </a:r>
            <a:r>
              <a:rPr lang="en-JM" sz="2800" dirty="0"/>
              <a:t>are to be signed by an authorising officer, the custodian or a forensic analyst. So any certificate issued and authorised in relation to forensic material is proof of the matter so certified in the absence of anything to the contrary. </a:t>
            </a:r>
            <a:r>
              <a:rPr lang="en-JM" sz="2800" i="1" dirty="0"/>
              <a:t>- </a:t>
            </a:r>
            <a:r>
              <a:rPr lang="en-JM" sz="2800" i="1" dirty="0" smtClean="0"/>
              <a:t>section </a:t>
            </a:r>
            <a:r>
              <a:rPr lang="en-JM" sz="2800" i="1" dirty="0"/>
              <a:t>65 </a:t>
            </a:r>
          </a:p>
          <a:p>
            <a:r>
              <a:rPr lang="en-JM" sz="2800" dirty="0" smtClean="0"/>
              <a:t>In </a:t>
            </a:r>
            <a:r>
              <a:rPr lang="en-JM" sz="2800" dirty="0"/>
              <a:t>relation to criminal </a:t>
            </a:r>
            <a:r>
              <a:rPr lang="en-JM" sz="2800" dirty="0" smtClean="0"/>
              <a:t>proceedings, </a:t>
            </a:r>
            <a:r>
              <a:rPr lang="en-JM" sz="2800" dirty="0"/>
              <a:t>the court may require any of the signing officers above to attend and give evidence at any stage if it considers it necessary in the interest of justice. </a:t>
            </a:r>
            <a:r>
              <a:rPr lang="en-JM" sz="2800" i="1" dirty="0"/>
              <a:t>- </a:t>
            </a:r>
            <a:r>
              <a:rPr lang="en-JM" sz="2800" i="1" dirty="0" smtClean="0"/>
              <a:t>section </a:t>
            </a:r>
            <a:r>
              <a:rPr lang="en-JM" sz="2800" i="1" dirty="0"/>
              <a:t>65 (2) </a:t>
            </a:r>
          </a:p>
          <a:p>
            <a:r>
              <a:rPr lang="en-JM" sz="2800" dirty="0" smtClean="0"/>
              <a:t>The Minister has </a:t>
            </a:r>
            <a:r>
              <a:rPr lang="en-JM" sz="2800" dirty="0"/>
              <a:t>power to make regulations </a:t>
            </a:r>
            <a:r>
              <a:rPr lang="en-JM" sz="2800" i="1" dirty="0" smtClean="0"/>
              <a:t>–section </a:t>
            </a:r>
            <a:r>
              <a:rPr lang="en-JM" sz="2800" i="1" dirty="0"/>
              <a:t>66 </a:t>
            </a:r>
            <a:r>
              <a:rPr lang="en-JM" sz="2800" i="1" dirty="0" smtClean="0"/>
              <a:t> </a:t>
            </a:r>
            <a:r>
              <a:rPr lang="en-JM" sz="2800" dirty="0" smtClean="0"/>
              <a:t>Note: The </a:t>
            </a:r>
            <a:r>
              <a:rPr lang="en-JM" sz="2800" dirty="0"/>
              <a:t>only regulation so far is the </a:t>
            </a:r>
            <a:r>
              <a:rPr lang="en-JM" sz="2800" b="1" dirty="0"/>
              <a:t>DNA Evidence (Forms) Regulations, </a:t>
            </a:r>
            <a:r>
              <a:rPr lang="en-JM" sz="2800" b="1" dirty="0" smtClean="0"/>
              <a:t>2017</a:t>
            </a:r>
            <a:r>
              <a:rPr lang="en-JM" sz="2800" dirty="0" smtClean="0"/>
              <a:t> </a:t>
            </a:r>
            <a:endParaRPr lang="en-JM" sz="2800" dirty="0"/>
          </a:p>
          <a:p>
            <a:endParaRPr lang="en-JM" dirty="0"/>
          </a:p>
        </p:txBody>
      </p:sp>
    </p:spTree>
    <p:extLst>
      <p:ext uri="{BB962C8B-B14F-4D97-AF65-F5344CB8AC3E}">
        <p14:creationId xmlns="" xmlns:p14="http://schemas.microsoft.com/office/powerpoint/2010/main" val="19169567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JM" dirty="0" err="1" smtClean="0"/>
              <a:t>EnD</a:t>
            </a:r>
            <a:r>
              <a:rPr lang="en-JM" dirty="0" smtClean="0"/>
              <a:t> </a:t>
            </a:r>
            <a:endParaRPr lang="en-JM" dirty="0"/>
          </a:p>
        </p:txBody>
      </p:sp>
      <p:sp>
        <p:nvSpPr>
          <p:cNvPr id="7" name="Text Placeholder 6"/>
          <p:cNvSpPr>
            <a:spLocks noGrp="1"/>
          </p:cNvSpPr>
          <p:nvPr>
            <p:ph type="body" idx="1"/>
          </p:nvPr>
        </p:nvSpPr>
        <p:spPr/>
        <p:txBody>
          <a:bodyPr/>
          <a:lstStyle/>
          <a:p>
            <a:endParaRPr lang="en-JM" dirty="0"/>
          </a:p>
        </p:txBody>
      </p:sp>
    </p:spTree>
    <p:extLst>
      <p:ext uri="{BB962C8B-B14F-4D97-AF65-F5344CB8AC3E}">
        <p14:creationId xmlns="" xmlns:p14="http://schemas.microsoft.com/office/powerpoint/2010/main" val="616145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DIVISIONS OF THE NATIONAL DNA REGISTER </a:t>
            </a:r>
            <a:endParaRPr lang="en-JM" dirty="0"/>
          </a:p>
        </p:txBody>
      </p:sp>
      <p:sp>
        <p:nvSpPr>
          <p:cNvPr id="3" name="Content Placeholder 2"/>
          <p:cNvSpPr>
            <a:spLocks noGrp="1"/>
          </p:cNvSpPr>
          <p:nvPr>
            <p:ph idx="1"/>
          </p:nvPr>
        </p:nvSpPr>
        <p:spPr/>
        <p:txBody>
          <a:bodyPr>
            <a:normAutofit/>
          </a:bodyPr>
          <a:lstStyle/>
          <a:p>
            <a:r>
              <a:rPr lang="en-JM" sz="2800" dirty="0" smtClean="0"/>
              <a:t>Currently there are two divisions – </a:t>
            </a:r>
          </a:p>
          <a:p>
            <a:pPr marL="457200" indent="-457200">
              <a:buFont typeface="+mj-lt"/>
              <a:buAutoNum type="arabicPeriod"/>
            </a:pPr>
            <a:r>
              <a:rPr lang="en-JM" sz="2800" dirty="0"/>
              <a:t>T</a:t>
            </a:r>
            <a:r>
              <a:rPr lang="en-JM" sz="2800" dirty="0" smtClean="0"/>
              <a:t>he </a:t>
            </a:r>
            <a:r>
              <a:rPr lang="en-JM" sz="2800" b="1" dirty="0" smtClean="0"/>
              <a:t>investigative division</a:t>
            </a:r>
            <a:r>
              <a:rPr lang="en-JM" sz="2800" dirty="0" smtClean="0"/>
              <a:t>; and </a:t>
            </a:r>
          </a:p>
          <a:p>
            <a:pPr marL="457200" indent="-457200">
              <a:buFont typeface="+mj-lt"/>
              <a:buAutoNum type="arabicPeriod"/>
            </a:pPr>
            <a:r>
              <a:rPr lang="en-JM" sz="2800" dirty="0" smtClean="0"/>
              <a:t>The </a:t>
            </a:r>
            <a:r>
              <a:rPr lang="en-JM" sz="2800" b="1" dirty="0" smtClean="0"/>
              <a:t>identification division </a:t>
            </a:r>
          </a:p>
          <a:p>
            <a:r>
              <a:rPr lang="en-JM" sz="2800" dirty="0" smtClean="0"/>
              <a:t>The Act does provide that the Minister with responsibility for national security may prescribe such other division </a:t>
            </a:r>
          </a:p>
          <a:p>
            <a:pPr marL="0" indent="0">
              <a:buNone/>
            </a:pPr>
            <a:r>
              <a:rPr lang="en-JM" sz="2400" dirty="0" smtClean="0"/>
              <a:t>								</a:t>
            </a:r>
            <a:r>
              <a:rPr lang="en-JM" sz="2400" i="1" dirty="0" smtClean="0"/>
              <a:t>(section 8(1))</a:t>
            </a:r>
            <a:endParaRPr lang="en-JM" sz="2400" i="1" dirty="0"/>
          </a:p>
        </p:txBody>
      </p:sp>
    </p:spTree>
    <p:extLst>
      <p:ext uri="{BB962C8B-B14F-4D97-AF65-F5344CB8AC3E}">
        <p14:creationId xmlns="" xmlns:p14="http://schemas.microsoft.com/office/powerpoint/2010/main" val="35962294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THE INVESTIGATIVE DIVISION</a:t>
            </a:r>
            <a:endParaRPr lang="en-JM" dirty="0"/>
          </a:p>
        </p:txBody>
      </p:sp>
      <p:sp>
        <p:nvSpPr>
          <p:cNvPr id="3" name="Content Placeholder 2"/>
          <p:cNvSpPr>
            <a:spLocks noGrp="1"/>
          </p:cNvSpPr>
          <p:nvPr>
            <p:ph idx="1"/>
          </p:nvPr>
        </p:nvSpPr>
        <p:spPr/>
        <p:txBody>
          <a:bodyPr>
            <a:normAutofit/>
          </a:bodyPr>
          <a:lstStyle/>
          <a:p>
            <a:r>
              <a:rPr lang="en-JM" sz="2800" dirty="0" smtClean="0"/>
              <a:t>The investigative division contains a number of indices of DNA profiles, registrable particulars and other information that may be used to identify  the person from whose biological material each DNA profile was generated (whether before or after the commencement date. </a:t>
            </a:r>
            <a:r>
              <a:rPr lang="en-JM" sz="2800" dirty="0"/>
              <a:t>– </a:t>
            </a:r>
            <a:r>
              <a:rPr lang="en-JM" sz="2800" i="1" dirty="0"/>
              <a:t>section </a:t>
            </a:r>
            <a:r>
              <a:rPr lang="en-JM" sz="2800" i="1" dirty="0" smtClean="0"/>
              <a:t>8(2) </a:t>
            </a:r>
          </a:p>
          <a:p>
            <a:r>
              <a:rPr lang="en-JM" sz="2800" dirty="0" smtClean="0"/>
              <a:t>There are </a:t>
            </a:r>
            <a:r>
              <a:rPr lang="en-JM" sz="2800" dirty="0" smtClean="0"/>
              <a:t>currently </a:t>
            </a:r>
            <a:r>
              <a:rPr lang="en-JM" sz="2800" b="1" dirty="0" smtClean="0"/>
              <a:t>seven </a:t>
            </a:r>
            <a:r>
              <a:rPr lang="en-JM" sz="2800" b="1" dirty="0" smtClean="0"/>
              <a:t>(7) </a:t>
            </a:r>
            <a:r>
              <a:rPr lang="en-JM" sz="2800" dirty="0" smtClean="0"/>
              <a:t>i</a:t>
            </a:r>
            <a:r>
              <a:rPr lang="en-JM" sz="2800" dirty="0" smtClean="0"/>
              <a:t>ndices </a:t>
            </a:r>
            <a:r>
              <a:rPr lang="en-JM" sz="2800" dirty="0" smtClean="0"/>
              <a:t>and the Minister has the power to prescribe more.</a:t>
            </a:r>
            <a:endParaRPr lang="en-JM" sz="2800" dirty="0"/>
          </a:p>
        </p:txBody>
      </p:sp>
    </p:spTree>
    <p:extLst>
      <p:ext uri="{BB962C8B-B14F-4D97-AF65-F5344CB8AC3E}">
        <p14:creationId xmlns="" xmlns:p14="http://schemas.microsoft.com/office/powerpoint/2010/main" val="887847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THE INDICES OF THE INVESTIGATIVE DIVISION </a:t>
            </a:r>
            <a:r>
              <a:rPr lang="en-JM" i="1" dirty="0" smtClean="0"/>
              <a:t>– section 8(2)</a:t>
            </a:r>
            <a:endParaRPr lang="en-JM" i="1" dirty="0"/>
          </a:p>
        </p:txBody>
      </p:sp>
      <p:sp>
        <p:nvSpPr>
          <p:cNvPr id="3" name="Content Placeholder 2"/>
          <p:cNvSpPr>
            <a:spLocks noGrp="1"/>
          </p:cNvSpPr>
          <p:nvPr>
            <p:ph idx="1"/>
          </p:nvPr>
        </p:nvSpPr>
        <p:spPr>
          <a:xfrm>
            <a:off x="952500" y="2019300"/>
            <a:ext cx="10991850" cy="4514850"/>
          </a:xfrm>
        </p:spPr>
        <p:txBody>
          <a:bodyPr>
            <a:normAutofit/>
          </a:bodyPr>
          <a:lstStyle/>
          <a:p>
            <a:r>
              <a:rPr lang="en-JM" dirty="0"/>
              <a:t>Most of the indices are comprised of DNA profiles which are generated by means of DNA analysis. </a:t>
            </a:r>
            <a:endParaRPr lang="en-JM" b="1" i="1" dirty="0" smtClean="0"/>
          </a:p>
          <a:p>
            <a:pPr marL="457200" lvl="0" indent="-457200">
              <a:buFont typeface="+mj-lt"/>
              <a:buAutoNum type="arabicParenR"/>
            </a:pPr>
            <a:r>
              <a:rPr lang="en-JM" b="1" i="1" dirty="0" smtClean="0"/>
              <a:t>The </a:t>
            </a:r>
            <a:r>
              <a:rPr lang="en-JM" b="1" i="1" dirty="0"/>
              <a:t>reference </a:t>
            </a:r>
            <a:r>
              <a:rPr lang="en-JM" b="1" i="1" dirty="0" smtClean="0"/>
              <a:t>index - </a:t>
            </a:r>
            <a:r>
              <a:rPr lang="en-JM" dirty="0"/>
              <a:t>DNA profiles taken from persons whose </a:t>
            </a:r>
            <a:r>
              <a:rPr lang="en-JM" dirty="0" smtClean="0"/>
              <a:t>identities </a:t>
            </a:r>
            <a:r>
              <a:rPr lang="en-JM" dirty="0"/>
              <a:t>are known </a:t>
            </a:r>
            <a:endParaRPr lang="en-JM" b="1" i="1" dirty="0"/>
          </a:p>
          <a:p>
            <a:pPr marL="457200" lvl="0" indent="-457200">
              <a:buFont typeface="+mj-lt"/>
              <a:buAutoNum type="arabicParenR"/>
            </a:pPr>
            <a:r>
              <a:rPr lang="en-JM" b="1" i="1" dirty="0"/>
              <a:t>The crime scene </a:t>
            </a:r>
            <a:r>
              <a:rPr lang="en-JM" b="1" i="1" dirty="0" smtClean="0"/>
              <a:t>index - </a:t>
            </a:r>
            <a:r>
              <a:rPr lang="en-JM" dirty="0"/>
              <a:t>DNA profiles generated from samples found at or recovered from crime scenes </a:t>
            </a:r>
            <a:endParaRPr lang="en-JM" b="1" i="1" dirty="0"/>
          </a:p>
          <a:p>
            <a:pPr marL="457200" lvl="0" indent="-457200">
              <a:buFont typeface="+mj-lt"/>
              <a:buAutoNum type="arabicParenR"/>
            </a:pPr>
            <a:r>
              <a:rPr lang="en-JM" b="1" i="1" dirty="0"/>
              <a:t>The suspected persons </a:t>
            </a:r>
            <a:r>
              <a:rPr lang="en-JM" b="1" i="1" dirty="0" smtClean="0"/>
              <a:t>index - </a:t>
            </a:r>
            <a:r>
              <a:rPr lang="en-JM" dirty="0"/>
              <a:t>DNA profiles of persons suspected of having committed relevant offences </a:t>
            </a:r>
            <a:r>
              <a:rPr lang="en-JM" dirty="0" smtClean="0"/>
              <a:t>[ see definition] slide 12..</a:t>
            </a:r>
            <a:endParaRPr lang="en-JM" b="1" i="1" dirty="0"/>
          </a:p>
          <a:p>
            <a:pPr marL="457200" indent="-457200">
              <a:buFont typeface="+mj-lt"/>
              <a:buAutoNum type="arabicParenR"/>
            </a:pPr>
            <a:r>
              <a:rPr lang="en-JM" b="1" i="1" dirty="0"/>
              <a:t>The convicted persons </a:t>
            </a:r>
            <a:r>
              <a:rPr lang="en-JM" b="1" i="1" dirty="0" smtClean="0"/>
              <a:t>index - </a:t>
            </a:r>
            <a:r>
              <a:rPr lang="en-JM" dirty="0"/>
              <a:t>DNA profiles of persons who have been convicted of relevant offences </a:t>
            </a:r>
            <a:endParaRPr lang="en-JM" b="1" i="1" dirty="0"/>
          </a:p>
          <a:p>
            <a:pPr marL="457200" lvl="0" indent="-457200">
              <a:buFont typeface="+mj-lt"/>
              <a:buAutoNum type="arabicParenR"/>
            </a:pPr>
            <a:r>
              <a:rPr lang="en-JM" b="1" i="1" dirty="0"/>
              <a:t>The volunteers </a:t>
            </a:r>
            <a:r>
              <a:rPr lang="en-JM" b="1" i="1" dirty="0" smtClean="0"/>
              <a:t>index - </a:t>
            </a:r>
            <a:r>
              <a:rPr lang="en-JM" dirty="0"/>
              <a:t>DNA profiles taken from persons with their informed consent </a:t>
            </a:r>
            <a:endParaRPr lang="en-JM" b="1" i="1" dirty="0"/>
          </a:p>
          <a:p>
            <a:pPr marL="457200" indent="-457200">
              <a:buFont typeface="+mj-lt"/>
              <a:buAutoNum type="arabicParenR"/>
            </a:pPr>
            <a:r>
              <a:rPr lang="en-JM" b="1" i="1" dirty="0"/>
              <a:t>The elimination </a:t>
            </a:r>
            <a:r>
              <a:rPr lang="en-JM" b="1" i="1" dirty="0" smtClean="0"/>
              <a:t>index - </a:t>
            </a:r>
            <a:r>
              <a:rPr lang="en-JM" dirty="0"/>
              <a:t>DNA profiles taken from persons </a:t>
            </a:r>
            <a:r>
              <a:rPr lang="en-JM" dirty="0" smtClean="0"/>
              <a:t>under Part VII, which essentially is to ascertain whether a particular person has contaminated a crime scene</a:t>
            </a:r>
            <a:endParaRPr lang="en-JM" b="1" i="1" dirty="0"/>
          </a:p>
          <a:p>
            <a:pPr marL="457200" indent="-457200">
              <a:buFont typeface="+mj-lt"/>
              <a:buAutoNum type="arabicParenR"/>
            </a:pPr>
            <a:endParaRPr lang="en-JM" dirty="0"/>
          </a:p>
        </p:txBody>
      </p:sp>
    </p:spTree>
    <p:extLst>
      <p:ext uri="{BB962C8B-B14F-4D97-AF65-F5344CB8AC3E}">
        <p14:creationId xmlns="" xmlns:p14="http://schemas.microsoft.com/office/powerpoint/2010/main" val="3350851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JM" dirty="0"/>
              <a:t>THE </a:t>
            </a:r>
            <a:r>
              <a:rPr lang="en-JM" dirty="0" smtClean="0"/>
              <a:t>INDICES CONT’D</a:t>
            </a:r>
            <a:r>
              <a:rPr lang="en-JM" dirty="0"/>
              <a:t/>
            </a:r>
            <a:br>
              <a:rPr lang="en-JM" dirty="0"/>
            </a:br>
            <a:endParaRPr lang="en-JM" dirty="0"/>
          </a:p>
        </p:txBody>
      </p:sp>
      <p:sp>
        <p:nvSpPr>
          <p:cNvPr id="3" name="Content Placeholder 2"/>
          <p:cNvSpPr>
            <a:spLocks noGrp="1"/>
          </p:cNvSpPr>
          <p:nvPr>
            <p:ph idx="1"/>
          </p:nvPr>
        </p:nvSpPr>
        <p:spPr>
          <a:xfrm>
            <a:off x="1371600" y="1657350"/>
            <a:ext cx="9601200" cy="4210050"/>
          </a:xfrm>
        </p:spPr>
        <p:txBody>
          <a:bodyPr>
            <a:normAutofit/>
          </a:bodyPr>
          <a:lstStyle/>
          <a:p>
            <a:pPr marL="457200" lvl="0" indent="-457200">
              <a:buFont typeface="+mj-lt"/>
              <a:buAutoNum type="arabicParenR" startAt="7"/>
            </a:pPr>
            <a:r>
              <a:rPr lang="en-JM" sz="2400" b="1" i="1" dirty="0" smtClean="0"/>
              <a:t>The </a:t>
            </a:r>
            <a:r>
              <a:rPr lang="en-JM" sz="2400" b="1" i="1" dirty="0"/>
              <a:t>statistical index - </a:t>
            </a:r>
            <a:r>
              <a:rPr lang="en-JM" sz="2400" b="1" i="1" dirty="0" smtClean="0"/>
              <a:t> </a:t>
            </a:r>
            <a:r>
              <a:rPr lang="en-JM" sz="2400" dirty="0" smtClean="0"/>
              <a:t>DNA profiles, registrable </a:t>
            </a:r>
            <a:r>
              <a:rPr lang="en-JM" sz="2400" dirty="0"/>
              <a:t>particulars and information </a:t>
            </a:r>
            <a:r>
              <a:rPr lang="en-JM" sz="2400" dirty="0" smtClean="0"/>
              <a:t>– </a:t>
            </a:r>
          </a:p>
          <a:p>
            <a:pPr marL="0" lvl="0" indent="0">
              <a:buNone/>
            </a:pPr>
            <a:r>
              <a:rPr lang="en-JM" sz="2400" dirty="0"/>
              <a:t>	</a:t>
            </a:r>
            <a:r>
              <a:rPr lang="en-JM" sz="2400" dirty="0" smtClean="0"/>
              <a:t>(</a:t>
            </a:r>
            <a:r>
              <a:rPr lang="en-JM" sz="2400" dirty="0" err="1" smtClean="0"/>
              <a:t>i</a:t>
            </a:r>
            <a:r>
              <a:rPr lang="en-JM" sz="2400" dirty="0" smtClean="0"/>
              <a:t>) obtained </a:t>
            </a:r>
            <a:r>
              <a:rPr lang="en-JM" sz="2400" dirty="0"/>
              <a:t>from the analysis of DNA material taken from persons </a:t>
            </a:r>
            <a:r>
              <a:rPr lang="en-JM" sz="2400" dirty="0" smtClean="0"/>
              <a:t>	in accordance </a:t>
            </a:r>
            <a:r>
              <a:rPr lang="en-JM" sz="2400" dirty="0"/>
              <a:t>with this </a:t>
            </a:r>
            <a:r>
              <a:rPr lang="en-JM" sz="2400" dirty="0" smtClean="0"/>
              <a:t>Act or </a:t>
            </a:r>
            <a:r>
              <a:rPr lang="en-JM" sz="2400" dirty="0"/>
              <a:t>where </a:t>
            </a:r>
            <a:r>
              <a:rPr lang="en-JM" sz="2400" dirty="0" smtClean="0"/>
              <a:t>the Central </a:t>
            </a:r>
            <a:r>
              <a:rPr lang="en-JM" sz="2400" dirty="0" smtClean="0"/>
              <a:t>Authority makes a</a:t>
            </a:r>
            <a:r>
              <a:rPr lang="en-JM" sz="2400" dirty="0" smtClean="0"/>
              <a:t>	request that has been approved under the </a:t>
            </a:r>
            <a:r>
              <a:rPr lang="en-JM" sz="2400" b="1" dirty="0" smtClean="0"/>
              <a:t>Mutual Assistance 	(Criminal Matters) Act </a:t>
            </a:r>
            <a:r>
              <a:rPr lang="en-JM" sz="2400" dirty="0"/>
              <a:t>or </a:t>
            </a:r>
            <a:r>
              <a:rPr lang="en-JM" sz="2400" dirty="0" smtClean="0"/>
              <a:t>another appropriate </a:t>
            </a:r>
            <a:r>
              <a:rPr lang="en-JM" sz="2400" dirty="0"/>
              <a:t>entity pursuant to </a:t>
            </a:r>
            <a:r>
              <a:rPr lang="en-JM" sz="2400" dirty="0" smtClean="0"/>
              <a:t>	Government or multilateral </a:t>
            </a:r>
            <a:r>
              <a:rPr lang="en-JM" sz="2400" dirty="0"/>
              <a:t>cooperation of law </a:t>
            </a:r>
            <a:r>
              <a:rPr lang="en-JM" sz="2400" dirty="0" smtClean="0"/>
              <a:t>enforcement 	agencies </a:t>
            </a:r>
          </a:p>
          <a:p>
            <a:pPr marL="0" lvl="0" indent="0">
              <a:buNone/>
            </a:pPr>
            <a:r>
              <a:rPr lang="en-JM" sz="2400" dirty="0" smtClean="0"/>
              <a:t>	(ii) kept </a:t>
            </a:r>
            <a:r>
              <a:rPr lang="en-JM" sz="2400" dirty="0"/>
              <a:t>for statistical purposes and can be used for analytical </a:t>
            </a:r>
            <a:r>
              <a:rPr lang="en-JM" sz="2400" dirty="0" smtClean="0"/>
              <a:t>	purposes </a:t>
            </a:r>
            <a:r>
              <a:rPr lang="en-JM" sz="2400" dirty="0"/>
              <a:t>in the </a:t>
            </a:r>
            <a:r>
              <a:rPr lang="en-JM" sz="2400" dirty="0" smtClean="0"/>
              <a:t>investigation </a:t>
            </a:r>
            <a:r>
              <a:rPr lang="en-JM" sz="2400" dirty="0"/>
              <a:t>of relevant offences </a:t>
            </a:r>
            <a:endParaRPr lang="en-JM" sz="2400" b="1" i="1" dirty="0"/>
          </a:p>
          <a:p>
            <a:pPr marL="0" indent="0">
              <a:buNone/>
            </a:pPr>
            <a:endParaRPr lang="en-JM" dirty="0"/>
          </a:p>
        </p:txBody>
      </p:sp>
    </p:spTree>
    <p:extLst>
      <p:ext uri="{BB962C8B-B14F-4D97-AF65-F5344CB8AC3E}">
        <p14:creationId xmlns="" xmlns:p14="http://schemas.microsoft.com/office/powerpoint/2010/main" val="3295167751"/>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737</TotalTime>
  <Words>5136</Words>
  <Application>Microsoft Office PowerPoint</Application>
  <PresentationFormat>Custom</PresentationFormat>
  <Paragraphs>280</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Crop</vt:lpstr>
      <vt:lpstr>The DNA Evidence Act, 2016</vt:lpstr>
      <vt:lpstr>OPERATIONAL DAY </vt:lpstr>
      <vt:lpstr>PURPOSE OF THE ACT </vt:lpstr>
      <vt:lpstr>THE PRINCIPAL OBJECTS OF THE ACT</vt:lpstr>
      <vt:lpstr>ADMINISTRATIVE MATTERS</vt:lpstr>
      <vt:lpstr>DIVISIONS OF THE NATIONAL DNA REGISTER </vt:lpstr>
      <vt:lpstr>THE INVESTIGATIVE DIVISION</vt:lpstr>
      <vt:lpstr>THE INDICES OF THE INVESTIGATIVE DIVISION – section 8(2)</vt:lpstr>
      <vt:lpstr>THE INDICES CONT’D </vt:lpstr>
      <vt:lpstr>THE IDENTIFICATION DIVISION</vt:lpstr>
      <vt:lpstr>KEY DEFINITIONS </vt:lpstr>
      <vt:lpstr>KEY DEFINITIONS CONT’D</vt:lpstr>
      <vt:lpstr>APPLICATION OF THE ACT</vt:lpstr>
      <vt:lpstr>APPLICATION OF THE ACT CONT’D   </vt:lpstr>
      <vt:lpstr>CATEGORIES OF PERSONS</vt:lpstr>
      <vt:lpstr>CATEGORIES OF PERSONS CONT’D</vt:lpstr>
      <vt:lpstr>3) convicted persons includes offenders which is a person – section 29.sample to be entered in convicted persons index. </vt:lpstr>
      <vt:lpstr>3) convicted persons includes former offenders - </vt:lpstr>
      <vt:lpstr>Former offender includes a -  </vt:lpstr>
      <vt:lpstr>NOTES IN RELATION TO FORMER OFFENDERS </vt:lpstr>
      <vt:lpstr>INFORMED CONSENT  </vt:lpstr>
      <vt:lpstr>TYPES OF SAMPLES </vt:lpstr>
      <vt:lpstr>INFORMED CONSENT CONT’D Requirements </vt:lpstr>
      <vt:lpstr>INFORMED CONSENT CONT’D</vt:lpstr>
      <vt:lpstr>INFORMED CONSENT CONT’D</vt:lpstr>
      <vt:lpstr>INFORMED CONSENT CONT’D</vt:lpstr>
      <vt:lpstr>INTIMATE AND NON-INTIMATE –procedure for taking samples generally.</vt:lpstr>
      <vt:lpstr>INTIMATE AND NON-INTIMATE CONT’D</vt:lpstr>
      <vt:lpstr>PART IV – TAKING OF SAMPLES FROM PERSONS IN DETENTION </vt:lpstr>
      <vt:lpstr>TAKING SAMPLES FROM PERSONS IN DETENTION CONT’D</vt:lpstr>
      <vt:lpstr>TAKING SAMPLES FROM PERSONS IN DETENTION CONT’D</vt:lpstr>
      <vt:lpstr>TAKING SAMPLES FROM PERSONS IN DETENTION CONT’D - intimate sample</vt:lpstr>
      <vt:lpstr>TAKING SAMPLES FROM PERSONS IN DETENTION CONT’D</vt:lpstr>
      <vt:lpstr>PART V – TAKING OF SAMPLES FROM VOLUNTEERS  . Defined  in section 2.</vt:lpstr>
      <vt:lpstr>Information to be given to the volunteer per section 27(3) (a) –(d):  </vt:lpstr>
      <vt:lpstr>TAKING OF SAMPLES FROM VOLUNTEERS CONT’D </vt:lpstr>
      <vt:lpstr>PART VI – TAKING OF SAMPLES FROM OTHER PERSON FOR THE CONVICTED PERSONS INDEX  </vt:lpstr>
      <vt:lpstr>PART VI – OF SAMPLES FROM OTHER PERSON FOR THE CONVICTED PERSONS INDEX CONT’D</vt:lpstr>
      <vt:lpstr>PART VII –TAKING OF SAMPLES FOR ELIMINATION PURPOSES   </vt:lpstr>
      <vt:lpstr>PART VIII – TAKING OF SAMPLES FROM PERSONS FOR IDENTIFICATION</vt:lpstr>
      <vt:lpstr>TAKING OF SAMPLES FROM PERSONS FOR IDENTIFICATION CONT’D</vt:lpstr>
      <vt:lpstr>TAKING OF SAMPLES FROM PERSONS FOR IDENTIFICATION CONT’D</vt:lpstr>
      <vt:lpstr>RETAKING OF SAMPLES</vt:lpstr>
      <vt:lpstr>REASONABLE FORCE </vt:lpstr>
      <vt:lpstr>PART IX – POST COLLECTION PROCEDURES  </vt:lpstr>
      <vt:lpstr>PART X – DESTRUCTION OF SAMPLES AND DESTRUCTION AND REMOVAL OF DNA PROFILES FROM NATIONAL DNA REGISTER   </vt:lpstr>
      <vt:lpstr>PART X - CONT’D </vt:lpstr>
      <vt:lpstr>PART X - CONT’D  Application for destruction</vt:lpstr>
      <vt:lpstr>PART X - CONT’D</vt:lpstr>
      <vt:lpstr>PART XI – OFFENCES AND PENALTIES  </vt:lpstr>
      <vt:lpstr>PART XII – QUALITY MANAGEMENT  </vt:lpstr>
      <vt:lpstr>2nd Schedule – supplementary provisions relating to samples and generation  of DNA profiles  </vt:lpstr>
      <vt:lpstr>PART XIII – GENERAL </vt:lpstr>
      <vt:lpstr>PART XIII – GENERAL CONT’D</vt:lpstr>
      <vt:lpstr>PART XIII – GENERAL  CONT’D</vt:lpstr>
      <vt:lpstr>EnD </vt:lpstr>
    </vt:vector>
  </TitlesOfParts>
  <Company>Windows User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DNA Evidence Act, 2016</dc:title>
  <dc:creator>Kellie Anne Chen</dc:creator>
  <cp:lastModifiedBy>jstraw</cp:lastModifiedBy>
  <cp:revision>72</cp:revision>
  <dcterms:created xsi:type="dcterms:W3CDTF">2019-02-18T16:45:05Z</dcterms:created>
  <dcterms:modified xsi:type="dcterms:W3CDTF">2019-03-03T02:11:32Z</dcterms:modified>
</cp:coreProperties>
</file>